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1.xml" ContentType="application/vnd.openxmlformats-officedocument.presentationml.tags+xml"/>
  <Override PartName="/ppt/notesSlides/notesSlide17.xml" ContentType="application/vnd.openxmlformats-officedocument.presentationml.notesSlide+xml"/>
  <Override PartName="/ppt/tags/tag2.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73"/>
  </p:notesMasterIdLst>
  <p:sldIdLst>
    <p:sldId id="256" r:id="rId2"/>
    <p:sldId id="573" r:id="rId3"/>
    <p:sldId id="571" r:id="rId4"/>
    <p:sldId id="567" r:id="rId5"/>
    <p:sldId id="572" r:id="rId6"/>
    <p:sldId id="647" r:id="rId7"/>
    <p:sldId id="648" r:id="rId8"/>
    <p:sldId id="656" r:id="rId9"/>
    <p:sldId id="693" r:id="rId10"/>
    <p:sldId id="448" r:id="rId11"/>
    <p:sldId id="699" r:id="rId12"/>
    <p:sldId id="700" r:id="rId13"/>
    <p:sldId id="470" r:id="rId14"/>
    <p:sldId id="463" r:id="rId15"/>
    <p:sldId id="657" r:id="rId16"/>
    <p:sldId id="628" r:id="rId17"/>
    <p:sldId id="605" r:id="rId18"/>
    <p:sldId id="403" r:id="rId19"/>
    <p:sldId id="404" r:id="rId20"/>
    <p:sldId id="596" r:id="rId21"/>
    <p:sldId id="624" r:id="rId22"/>
    <p:sldId id="267" r:id="rId23"/>
    <p:sldId id="486" r:id="rId24"/>
    <p:sldId id="620" r:id="rId25"/>
    <p:sldId id="629" r:id="rId26"/>
    <p:sldId id="663" r:id="rId27"/>
    <p:sldId id="689" r:id="rId28"/>
    <p:sldId id="442" r:id="rId29"/>
    <p:sldId id="614" r:id="rId30"/>
    <p:sldId id="682" r:id="rId31"/>
    <p:sldId id="681" r:id="rId32"/>
    <p:sldId id="704" r:id="rId33"/>
    <p:sldId id="611" r:id="rId34"/>
    <p:sldId id="462" r:id="rId35"/>
    <p:sldId id="664" r:id="rId36"/>
    <p:sldId id="598" r:id="rId37"/>
    <p:sldId id="710" r:id="rId38"/>
    <p:sldId id="709" r:id="rId39"/>
    <p:sldId id="616" r:id="rId40"/>
    <p:sldId id="617" r:id="rId41"/>
    <p:sldId id="618" r:id="rId42"/>
    <p:sldId id="586" r:id="rId43"/>
    <p:sldId id="622" r:id="rId44"/>
    <p:sldId id="705" r:id="rId45"/>
    <p:sldId id="632" r:id="rId46"/>
    <p:sldId id="634" r:id="rId47"/>
    <p:sldId id="711" r:id="rId48"/>
    <p:sldId id="642" r:id="rId49"/>
    <p:sldId id="643" r:id="rId50"/>
    <p:sldId id="644" r:id="rId51"/>
    <p:sldId id="678" r:id="rId52"/>
    <p:sldId id="670" r:id="rId53"/>
    <p:sldId id="580" r:id="rId54"/>
    <p:sldId id="578" r:id="rId55"/>
    <p:sldId id="712" r:id="rId56"/>
    <p:sldId id="702" r:id="rId57"/>
    <p:sldId id="667" r:id="rId58"/>
    <p:sldId id="467" r:id="rId59"/>
    <p:sldId id="636" r:id="rId60"/>
    <p:sldId id="469" r:id="rId61"/>
    <p:sldId id="637" r:id="rId62"/>
    <p:sldId id="638" r:id="rId63"/>
    <p:sldId id="331" r:id="rId64"/>
    <p:sldId id="332" r:id="rId65"/>
    <p:sldId id="706" r:id="rId66"/>
    <p:sldId id="668" r:id="rId67"/>
    <p:sldId id="687" r:id="rId68"/>
    <p:sldId id="406" r:id="rId69"/>
    <p:sldId id="686" r:id="rId70"/>
    <p:sldId id="707" r:id="rId71"/>
    <p:sldId id="708" r:id="rId7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0C858E3-FCBB-4F83-AF92-0ED105E2AED6}">
          <p14:sldIdLst>
            <p14:sldId id="256"/>
            <p14:sldId id="573"/>
            <p14:sldId id="571"/>
            <p14:sldId id="567"/>
            <p14:sldId id="572"/>
            <p14:sldId id="647"/>
            <p14:sldId id="648"/>
            <p14:sldId id="656"/>
            <p14:sldId id="693"/>
          </p14:sldIdLst>
        </p14:section>
        <p14:section name="Hans Rosling" id="{4D5729B4-BF4E-47D2-9C8A-805B7EE669FE}">
          <p14:sldIdLst>
            <p14:sldId id="448"/>
            <p14:sldId id="699"/>
            <p14:sldId id="700"/>
            <p14:sldId id="470"/>
            <p14:sldId id="463"/>
            <p14:sldId id="657"/>
          </p14:sldIdLst>
        </p14:section>
        <p14:section name="Data is a people problem" id="{4EFE553F-0068-4712-B177-D99925F7BD8D}">
          <p14:sldIdLst>
            <p14:sldId id="628"/>
            <p14:sldId id="605"/>
            <p14:sldId id="403"/>
            <p14:sldId id="404"/>
            <p14:sldId id="596"/>
            <p14:sldId id="624"/>
            <p14:sldId id="267"/>
            <p14:sldId id="486"/>
            <p14:sldId id="620"/>
            <p14:sldId id="629"/>
            <p14:sldId id="663"/>
          </p14:sldIdLst>
        </p14:section>
        <p14:section name="Status" id="{DA1E7A13-C2FF-4A0A-BE0B-3EF8971242F5}">
          <p14:sldIdLst>
            <p14:sldId id="689"/>
            <p14:sldId id="442"/>
            <p14:sldId id="614"/>
            <p14:sldId id="682"/>
            <p14:sldId id="681"/>
            <p14:sldId id="704"/>
            <p14:sldId id="611"/>
            <p14:sldId id="462"/>
            <p14:sldId id="664"/>
            <p14:sldId id="598"/>
            <p14:sldId id="710"/>
          </p14:sldIdLst>
        </p14:section>
        <p14:section name="Forecasting" id="{509BD97C-41BC-4A71-A111-2F600D6B97D8}">
          <p14:sldIdLst>
            <p14:sldId id="709"/>
            <p14:sldId id="616"/>
            <p14:sldId id="617"/>
            <p14:sldId id="618"/>
            <p14:sldId id="586"/>
            <p14:sldId id="622"/>
            <p14:sldId id="705"/>
            <p14:sldId id="632"/>
            <p14:sldId id="634"/>
            <p14:sldId id="711"/>
            <p14:sldId id="642"/>
            <p14:sldId id="643"/>
            <p14:sldId id="644"/>
            <p14:sldId id="678"/>
          </p14:sldIdLst>
        </p14:section>
        <p14:section name="Uncomfortable with uncertainty" id="{7E6104A8-9753-459B-8957-D39CABDAB00B}">
          <p14:sldIdLst>
            <p14:sldId id="670"/>
            <p14:sldId id="580"/>
            <p14:sldId id="578"/>
            <p14:sldId id="712"/>
          </p14:sldIdLst>
        </p14:section>
        <p14:section name="Dependencies" id="{F3E1D8CB-621A-4CFB-BF7D-D3854F0E88F9}">
          <p14:sldIdLst>
            <p14:sldId id="702"/>
            <p14:sldId id="667"/>
            <p14:sldId id="467"/>
            <p14:sldId id="636"/>
            <p14:sldId id="469"/>
            <p14:sldId id="637"/>
            <p14:sldId id="638"/>
            <p14:sldId id="331"/>
            <p14:sldId id="332"/>
            <p14:sldId id="706"/>
            <p14:sldId id="668"/>
            <p14:sldId id="687"/>
            <p14:sldId id="406"/>
            <p14:sldId id="686"/>
            <p14:sldId id="707"/>
          </p14:sldIdLst>
        </p14:section>
        <p14:section name="End and thank you" id="{547DCF6A-92F5-40AF-9193-C65D89CB5710}">
          <p14:sldIdLst>
            <p14:sldId id="70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CCFF"/>
    <a:srgbClr val="F0F0F0"/>
    <a:srgbClr val="FF99FF"/>
    <a:srgbClr val="E9E9E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96" autoAdjust="0"/>
    <p:restoredTop sz="89006" autoAdjust="0"/>
  </p:normalViewPr>
  <p:slideViewPr>
    <p:cSldViewPr snapToGrid="0">
      <p:cViewPr varScale="1">
        <p:scale>
          <a:sx n="102" d="100"/>
          <a:sy n="102" d="100"/>
        </p:scale>
        <p:origin x="882" y="102"/>
      </p:cViewPr>
      <p:guideLst/>
    </p:cSldViewPr>
  </p:slideViewPr>
  <p:notesTextViewPr>
    <p:cViewPr>
      <p:scale>
        <a:sx n="1" d="1"/>
        <a:sy n="1" d="1"/>
      </p:scale>
      <p:origin x="0" y="0"/>
    </p:cViewPr>
  </p:notesTextViewPr>
  <p:sorterViewPr>
    <p:cViewPr>
      <p:scale>
        <a:sx n="60" d="100"/>
        <a:sy n="6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troym\Dropbox\Private\Customers\S\Skype\All%20Data%20Analytics\backup%20All%20Issues%2028%20May%202014%20(created%202012%20onwards).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1"/>
          <c:order val="0"/>
          <c:spPr>
            <a:ln w="92075" cap="rnd">
              <a:solidFill>
                <a:schemeClr val="accent2"/>
              </a:solidFill>
              <a:round/>
            </a:ln>
            <a:effectLst/>
          </c:spPr>
          <c:marker>
            <c:symbol val="none"/>
          </c:marker>
          <c:val>
            <c:numRef>
              <c:f>Sheet1!$B$2:$B$101</c:f>
              <c:numCache>
                <c:formatCode>0%</c:formatCode>
                <c:ptCount val="100"/>
                <c:pt idx="0">
                  <c:v>1</c:v>
                </c:pt>
                <c:pt idx="1">
                  <c:v>0.66666666666666674</c:v>
                </c:pt>
                <c:pt idx="2">
                  <c:v>0.5</c:v>
                </c:pt>
                <c:pt idx="3">
                  <c:v>0.4</c:v>
                </c:pt>
                <c:pt idx="4">
                  <c:v>0.33333333333333337</c:v>
                </c:pt>
                <c:pt idx="5">
                  <c:v>0.2857142857142857</c:v>
                </c:pt>
                <c:pt idx="6">
                  <c:v>0.25</c:v>
                </c:pt>
                <c:pt idx="7">
                  <c:v>0.22222222222222221</c:v>
                </c:pt>
                <c:pt idx="8">
                  <c:v>0.19999999999999996</c:v>
                </c:pt>
                <c:pt idx="9">
                  <c:v>0.18181818181818177</c:v>
                </c:pt>
                <c:pt idx="10">
                  <c:v>0.16666666666666663</c:v>
                </c:pt>
                <c:pt idx="11">
                  <c:v>0.15384615384615385</c:v>
                </c:pt>
                <c:pt idx="12">
                  <c:v>0.1428571428571429</c:v>
                </c:pt>
                <c:pt idx="13">
                  <c:v>0.1333333333333333</c:v>
                </c:pt>
                <c:pt idx="14">
                  <c:v>0.125</c:v>
                </c:pt>
                <c:pt idx="15">
                  <c:v>0.11764705882352944</c:v>
                </c:pt>
                <c:pt idx="16">
                  <c:v>0.11111111111111116</c:v>
                </c:pt>
                <c:pt idx="17">
                  <c:v>0.10526315789473684</c:v>
                </c:pt>
                <c:pt idx="18">
                  <c:v>9.9999999999999978E-2</c:v>
                </c:pt>
                <c:pt idx="19">
                  <c:v>9.5238095238095233E-2</c:v>
                </c:pt>
                <c:pt idx="20">
                  <c:v>9.0909090909090939E-2</c:v>
                </c:pt>
                <c:pt idx="21">
                  <c:v>8.6956521739130488E-2</c:v>
                </c:pt>
                <c:pt idx="22">
                  <c:v>8.333333333333337E-2</c:v>
                </c:pt>
                <c:pt idx="23">
                  <c:v>7.999999999999996E-2</c:v>
                </c:pt>
                <c:pt idx="24">
                  <c:v>7.6923076923076872E-2</c:v>
                </c:pt>
                <c:pt idx="25">
                  <c:v>7.407407407407407E-2</c:v>
                </c:pt>
                <c:pt idx="26">
                  <c:v>7.1428571428571397E-2</c:v>
                </c:pt>
                <c:pt idx="27">
                  <c:v>6.8965517241379337E-2</c:v>
                </c:pt>
                <c:pt idx="28">
                  <c:v>6.6666666666666652E-2</c:v>
                </c:pt>
                <c:pt idx="29">
                  <c:v>6.4516129032258118E-2</c:v>
                </c:pt>
                <c:pt idx="30">
                  <c:v>6.25E-2</c:v>
                </c:pt>
                <c:pt idx="31">
                  <c:v>6.0606060606060552E-2</c:v>
                </c:pt>
                <c:pt idx="32">
                  <c:v>5.8823529411764719E-2</c:v>
                </c:pt>
                <c:pt idx="33">
                  <c:v>5.7142857142857162E-2</c:v>
                </c:pt>
                <c:pt idx="34">
                  <c:v>5.555555555555558E-2</c:v>
                </c:pt>
                <c:pt idx="35">
                  <c:v>5.4054054054054057E-2</c:v>
                </c:pt>
                <c:pt idx="36">
                  <c:v>5.2631578947368474E-2</c:v>
                </c:pt>
                <c:pt idx="37">
                  <c:v>5.1282051282051322E-2</c:v>
                </c:pt>
                <c:pt idx="38">
                  <c:v>5.0000000000000044E-2</c:v>
                </c:pt>
                <c:pt idx="39">
                  <c:v>4.8780487804878092E-2</c:v>
                </c:pt>
                <c:pt idx="40">
                  <c:v>4.7619047619047672E-2</c:v>
                </c:pt>
                <c:pt idx="41">
                  <c:v>4.6511627906976716E-2</c:v>
                </c:pt>
                <c:pt idx="42">
                  <c:v>4.5454545454545414E-2</c:v>
                </c:pt>
                <c:pt idx="43">
                  <c:v>4.4444444444444398E-2</c:v>
                </c:pt>
                <c:pt idx="44">
                  <c:v>4.3478260869565188E-2</c:v>
                </c:pt>
                <c:pt idx="45">
                  <c:v>4.2553191489361653E-2</c:v>
                </c:pt>
                <c:pt idx="46">
                  <c:v>4.166666666666663E-2</c:v>
                </c:pt>
                <c:pt idx="47">
                  <c:v>4.081632653061229E-2</c:v>
                </c:pt>
                <c:pt idx="48">
                  <c:v>4.0000000000000036E-2</c:v>
                </c:pt>
                <c:pt idx="49">
                  <c:v>3.9215686274509776E-2</c:v>
                </c:pt>
                <c:pt idx="50">
                  <c:v>3.8461538461538436E-2</c:v>
                </c:pt>
                <c:pt idx="51">
                  <c:v>3.7735849056603765E-2</c:v>
                </c:pt>
                <c:pt idx="52">
                  <c:v>3.703703703703709E-2</c:v>
                </c:pt>
                <c:pt idx="53">
                  <c:v>3.6363636363636376E-2</c:v>
                </c:pt>
                <c:pt idx="54">
                  <c:v>3.5714285714285698E-2</c:v>
                </c:pt>
                <c:pt idx="55">
                  <c:v>3.5087719298245612E-2</c:v>
                </c:pt>
                <c:pt idx="56">
                  <c:v>3.4482758620689613E-2</c:v>
                </c:pt>
                <c:pt idx="57">
                  <c:v>3.3898305084745783E-2</c:v>
                </c:pt>
                <c:pt idx="58">
                  <c:v>3.3333333333333326E-2</c:v>
                </c:pt>
                <c:pt idx="59">
                  <c:v>3.2786885245901676E-2</c:v>
                </c:pt>
                <c:pt idx="60">
                  <c:v>3.2258064516129004E-2</c:v>
                </c:pt>
                <c:pt idx="61">
                  <c:v>3.1746031746031744E-2</c:v>
                </c:pt>
                <c:pt idx="62">
                  <c:v>3.125E-2</c:v>
                </c:pt>
                <c:pt idx="63">
                  <c:v>3.0769230769230771E-2</c:v>
                </c:pt>
                <c:pt idx="64">
                  <c:v>3.0303030303030276E-2</c:v>
                </c:pt>
                <c:pt idx="65">
                  <c:v>2.9850746268656692E-2</c:v>
                </c:pt>
                <c:pt idx="66">
                  <c:v>2.9411764705882359E-2</c:v>
                </c:pt>
                <c:pt idx="67">
                  <c:v>2.8985507246376829E-2</c:v>
                </c:pt>
                <c:pt idx="68">
                  <c:v>2.8571428571428581E-2</c:v>
                </c:pt>
                <c:pt idx="69">
                  <c:v>2.8169014084507005E-2</c:v>
                </c:pt>
                <c:pt idx="70">
                  <c:v>2.777777777777779E-2</c:v>
                </c:pt>
                <c:pt idx="71">
                  <c:v>2.7397260273972601E-2</c:v>
                </c:pt>
                <c:pt idx="72">
                  <c:v>2.7027027027026973E-2</c:v>
                </c:pt>
                <c:pt idx="73">
                  <c:v>2.6666666666666616E-2</c:v>
                </c:pt>
                <c:pt idx="74">
                  <c:v>2.6315789473684181E-2</c:v>
                </c:pt>
                <c:pt idx="75">
                  <c:v>2.5974025974025983E-2</c:v>
                </c:pt>
                <c:pt idx="76">
                  <c:v>2.5641025641025661E-2</c:v>
                </c:pt>
                <c:pt idx="77">
                  <c:v>2.5316455696202556E-2</c:v>
                </c:pt>
                <c:pt idx="78">
                  <c:v>2.5000000000000022E-2</c:v>
                </c:pt>
                <c:pt idx="79">
                  <c:v>2.4691358024691357E-2</c:v>
                </c:pt>
                <c:pt idx="80">
                  <c:v>2.4390243902439046E-2</c:v>
                </c:pt>
                <c:pt idx="81">
                  <c:v>2.4096385542168641E-2</c:v>
                </c:pt>
                <c:pt idx="82">
                  <c:v>2.3809523809523836E-2</c:v>
                </c:pt>
                <c:pt idx="83">
                  <c:v>2.352941176470591E-2</c:v>
                </c:pt>
                <c:pt idx="84">
                  <c:v>2.3255813953488413E-2</c:v>
                </c:pt>
                <c:pt idx="85">
                  <c:v>2.2988505747126409E-2</c:v>
                </c:pt>
                <c:pt idx="86">
                  <c:v>2.2727272727272707E-2</c:v>
                </c:pt>
                <c:pt idx="87">
                  <c:v>2.2471910112359605E-2</c:v>
                </c:pt>
                <c:pt idx="88">
                  <c:v>2.2222222222222254E-2</c:v>
                </c:pt>
                <c:pt idx="89">
                  <c:v>2.1978021978022011E-2</c:v>
                </c:pt>
                <c:pt idx="90">
                  <c:v>2.1739130434782594E-2</c:v>
                </c:pt>
                <c:pt idx="91">
                  <c:v>2.1505376344086002E-2</c:v>
                </c:pt>
                <c:pt idx="92">
                  <c:v>2.1276595744680882E-2</c:v>
                </c:pt>
                <c:pt idx="93">
                  <c:v>2.1052631578947323E-2</c:v>
                </c:pt>
                <c:pt idx="94">
                  <c:v>2.083333333333337E-2</c:v>
                </c:pt>
                <c:pt idx="95">
                  <c:v>2.0618556701030966E-2</c:v>
                </c:pt>
                <c:pt idx="96">
                  <c:v>2.0408163265306145E-2</c:v>
                </c:pt>
                <c:pt idx="97">
                  <c:v>2.0202020202020221E-2</c:v>
                </c:pt>
                <c:pt idx="98">
                  <c:v>2.0000000000000018E-2</c:v>
                </c:pt>
                <c:pt idx="99">
                  <c:v>1.980198019801982E-2</c:v>
                </c:pt>
              </c:numCache>
            </c:numRef>
          </c:val>
          <c:smooth val="0"/>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new info</c:v>
                      </c:pt>
                    </c:strCache>
                  </c:strRef>
                </c15:tx>
              </c15:filteredSeriesTitle>
            </c:ext>
            <c:ext xmlns:c15="http://schemas.microsoft.com/office/drawing/2012/chart" uri="{02D57815-91ED-43cb-92C2-25804820EDAC}">
              <c15:filteredCategoryTitle>
                <c15:cat>
                  <c:numRef>
                    <c:extLst>
                      <c:ext uri="{02D57815-91ED-43cb-92C2-25804820EDAC}">
                        <c15:formulaRef>
                          <c15:sqref>Sheet1!$A$2:$A$101</c15:sqref>
                        </c15:formulaRef>
                      </c:ext>
                    </c:extLst>
                    <c:numCache>
                      <c:formatCode>General</c:formatCode>
                      <c:ptCount val="10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numCache>
                  </c:numRef>
                </c15:cat>
              </c15:filteredCategoryTitle>
            </c:ext>
            <c:ext xmlns:c16="http://schemas.microsoft.com/office/drawing/2014/chart" uri="{C3380CC4-5D6E-409C-BE32-E72D297353CC}">
              <c16:uniqueId val="{00000000-CEBE-463A-9517-2CE1AF7C8188}"/>
            </c:ext>
          </c:extLst>
        </c:ser>
        <c:dLbls>
          <c:showLegendKey val="0"/>
          <c:showVal val="0"/>
          <c:showCatName val="0"/>
          <c:showSerName val="0"/>
          <c:showPercent val="0"/>
          <c:showBubbleSize val="0"/>
        </c:dLbls>
        <c:smooth val="0"/>
        <c:axId val="592469480"/>
        <c:axId val="592465216"/>
        <c:extLst/>
      </c:lineChart>
      <c:catAx>
        <c:axId val="592469480"/>
        <c:scaling>
          <c:orientation val="minMax"/>
        </c:scaling>
        <c:delete val="0"/>
        <c:axPos val="b"/>
        <c:numFmt formatCode="General" sourceLinked="0"/>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bg2"/>
                </a:solidFill>
                <a:latin typeface="+mn-lt"/>
                <a:ea typeface="+mn-ea"/>
                <a:cs typeface="+mn-cs"/>
              </a:defRPr>
            </a:pPr>
            <a:endParaRPr lang="en-US"/>
          </a:p>
        </c:txPr>
        <c:crossAx val="592465216"/>
        <c:crosses val="autoZero"/>
        <c:auto val="1"/>
        <c:lblAlgn val="ctr"/>
        <c:lblOffset val="100"/>
        <c:noMultiLvlLbl val="0"/>
      </c:catAx>
      <c:valAx>
        <c:axId val="592465216"/>
        <c:scaling>
          <c:orientation val="minMax"/>
          <c:max val="1"/>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2800" b="0" i="0" u="none" strike="noStrike" kern="1200" baseline="0">
                <a:solidFill>
                  <a:schemeClr val="bg2"/>
                </a:solidFill>
                <a:latin typeface="+mn-lt"/>
                <a:ea typeface="+mn-ea"/>
                <a:cs typeface="+mn-cs"/>
              </a:defRPr>
            </a:pPr>
            <a:endParaRPr lang="en-US"/>
          </a:p>
        </c:txPr>
        <c:crossAx val="592469480"/>
        <c:crosses val="autoZero"/>
        <c:crossBetween val="midCat"/>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spPr>
            <a:ln w="31750" cap="rnd">
              <a:solidFill>
                <a:schemeClr val="accent1"/>
              </a:solidFill>
              <a:round/>
            </a:ln>
            <a:effectLst/>
          </c:spPr>
          <c:marker>
            <c:symbol val="none"/>
          </c:marker>
          <c:val>
            <c:numRef>
              <c:f>'All throughput'!$D$2:$D$128</c:f>
              <c:numCache>
                <c:formatCode>General</c:formatCode>
                <c:ptCount val="127"/>
                <c:pt idx="0">
                  <c:v>72</c:v>
                </c:pt>
                <c:pt idx="1">
                  <c:v>196</c:v>
                </c:pt>
                <c:pt idx="2">
                  <c:v>198</c:v>
                </c:pt>
                <c:pt idx="3">
                  <c:v>277</c:v>
                </c:pt>
                <c:pt idx="4">
                  <c:v>318</c:v>
                </c:pt>
                <c:pt idx="5">
                  <c:v>380</c:v>
                </c:pt>
                <c:pt idx="6">
                  <c:v>366</c:v>
                </c:pt>
                <c:pt idx="7">
                  <c:v>324</c:v>
                </c:pt>
                <c:pt idx="8">
                  <c:v>425</c:v>
                </c:pt>
                <c:pt idx="9">
                  <c:v>384</c:v>
                </c:pt>
                <c:pt idx="10">
                  <c:v>473</c:v>
                </c:pt>
                <c:pt idx="11">
                  <c:v>509</c:v>
                </c:pt>
                <c:pt idx="12">
                  <c:v>436</c:v>
                </c:pt>
                <c:pt idx="13">
                  <c:v>390</c:v>
                </c:pt>
                <c:pt idx="14">
                  <c:v>428</c:v>
                </c:pt>
                <c:pt idx="15">
                  <c:v>422</c:v>
                </c:pt>
                <c:pt idx="16">
                  <c:v>498</c:v>
                </c:pt>
                <c:pt idx="17">
                  <c:v>448</c:v>
                </c:pt>
                <c:pt idx="18">
                  <c:v>476</c:v>
                </c:pt>
                <c:pt idx="19">
                  <c:v>569</c:v>
                </c:pt>
                <c:pt idx="20">
                  <c:v>666</c:v>
                </c:pt>
                <c:pt idx="21">
                  <c:v>530</c:v>
                </c:pt>
                <c:pt idx="22">
                  <c:v>514</c:v>
                </c:pt>
                <c:pt idx="23">
                  <c:v>454</c:v>
                </c:pt>
                <c:pt idx="24">
                  <c:v>541</c:v>
                </c:pt>
                <c:pt idx="25">
                  <c:v>497</c:v>
                </c:pt>
                <c:pt idx="26">
                  <c:v>459</c:v>
                </c:pt>
                <c:pt idx="27">
                  <c:v>504</c:v>
                </c:pt>
                <c:pt idx="28">
                  <c:v>532</c:v>
                </c:pt>
                <c:pt idx="29">
                  <c:v>567</c:v>
                </c:pt>
                <c:pt idx="30">
                  <c:v>536</c:v>
                </c:pt>
                <c:pt idx="31">
                  <c:v>594</c:v>
                </c:pt>
                <c:pt idx="32">
                  <c:v>632</c:v>
                </c:pt>
                <c:pt idx="33">
                  <c:v>577</c:v>
                </c:pt>
                <c:pt idx="34">
                  <c:v>635</c:v>
                </c:pt>
                <c:pt idx="35">
                  <c:v>617</c:v>
                </c:pt>
                <c:pt idx="36">
                  <c:v>654</c:v>
                </c:pt>
                <c:pt idx="37">
                  <c:v>600</c:v>
                </c:pt>
                <c:pt idx="38">
                  <c:v>699</c:v>
                </c:pt>
                <c:pt idx="39">
                  <c:v>706</c:v>
                </c:pt>
                <c:pt idx="40">
                  <c:v>813</c:v>
                </c:pt>
                <c:pt idx="41">
                  <c:v>662</c:v>
                </c:pt>
                <c:pt idx="42">
                  <c:v>687</c:v>
                </c:pt>
                <c:pt idx="43">
                  <c:v>655</c:v>
                </c:pt>
                <c:pt idx="44">
                  <c:v>756</c:v>
                </c:pt>
                <c:pt idx="45">
                  <c:v>731</c:v>
                </c:pt>
                <c:pt idx="46">
                  <c:v>617</c:v>
                </c:pt>
                <c:pt idx="47">
                  <c:v>725</c:v>
                </c:pt>
                <c:pt idx="48">
                  <c:v>673</c:v>
                </c:pt>
                <c:pt idx="49">
                  <c:v>552</c:v>
                </c:pt>
                <c:pt idx="50">
                  <c:v>647</c:v>
                </c:pt>
                <c:pt idx="51">
                  <c:v>162</c:v>
                </c:pt>
                <c:pt idx="52">
                  <c:v>29</c:v>
                </c:pt>
                <c:pt idx="53">
                  <c:v>275</c:v>
                </c:pt>
                <c:pt idx="54">
                  <c:v>610</c:v>
                </c:pt>
                <c:pt idx="55">
                  <c:v>684</c:v>
                </c:pt>
                <c:pt idx="56">
                  <c:v>806</c:v>
                </c:pt>
                <c:pt idx="57">
                  <c:v>810</c:v>
                </c:pt>
                <c:pt idx="58">
                  <c:v>764</c:v>
                </c:pt>
                <c:pt idx="59">
                  <c:v>773</c:v>
                </c:pt>
                <c:pt idx="60">
                  <c:v>715</c:v>
                </c:pt>
                <c:pt idx="61">
                  <c:v>753</c:v>
                </c:pt>
                <c:pt idx="62">
                  <c:v>685</c:v>
                </c:pt>
                <c:pt idx="63">
                  <c:v>749</c:v>
                </c:pt>
                <c:pt idx="64">
                  <c:v>804</c:v>
                </c:pt>
                <c:pt idx="65">
                  <c:v>775</c:v>
                </c:pt>
                <c:pt idx="66">
                  <c:v>730</c:v>
                </c:pt>
                <c:pt idx="67">
                  <c:v>901</c:v>
                </c:pt>
                <c:pt idx="68">
                  <c:v>729</c:v>
                </c:pt>
                <c:pt idx="69">
                  <c:v>1051</c:v>
                </c:pt>
                <c:pt idx="70">
                  <c:v>740</c:v>
                </c:pt>
                <c:pt idx="71">
                  <c:v>841</c:v>
                </c:pt>
                <c:pt idx="72">
                  <c:v>806</c:v>
                </c:pt>
                <c:pt idx="73">
                  <c:v>1028</c:v>
                </c:pt>
                <c:pt idx="74">
                  <c:v>794</c:v>
                </c:pt>
                <c:pt idx="75">
                  <c:v>876</c:v>
                </c:pt>
                <c:pt idx="76">
                  <c:v>836</c:v>
                </c:pt>
                <c:pt idx="77">
                  <c:v>1007</c:v>
                </c:pt>
                <c:pt idx="78">
                  <c:v>911</c:v>
                </c:pt>
                <c:pt idx="79">
                  <c:v>857</c:v>
                </c:pt>
                <c:pt idx="80">
                  <c:v>930</c:v>
                </c:pt>
                <c:pt idx="81">
                  <c:v>911</c:v>
                </c:pt>
                <c:pt idx="82">
                  <c:v>809</c:v>
                </c:pt>
                <c:pt idx="83">
                  <c:v>1001</c:v>
                </c:pt>
                <c:pt idx="84">
                  <c:v>902</c:v>
                </c:pt>
                <c:pt idx="85">
                  <c:v>984</c:v>
                </c:pt>
                <c:pt idx="86">
                  <c:v>1013</c:v>
                </c:pt>
                <c:pt idx="87">
                  <c:v>1085</c:v>
                </c:pt>
                <c:pt idx="88">
                  <c:v>982</c:v>
                </c:pt>
                <c:pt idx="89">
                  <c:v>1100</c:v>
                </c:pt>
                <c:pt idx="90">
                  <c:v>1151</c:v>
                </c:pt>
                <c:pt idx="91">
                  <c:v>1070</c:v>
                </c:pt>
                <c:pt idx="92">
                  <c:v>1028</c:v>
                </c:pt>
                <c:pt idx="93">
                  <c:v>1150</c:v>
                </c:pt>
                <c:pt idx="94">
                  <c:v>1130</c:v>
                </c:pt>
                <c:pt idx="95">
                  <c:v>1105</c:v>
                </c:pt>
                <c:pt idx="96">
                  <c:v>973</c:v>
                </c:pt>
                <c:pt idx="97">
                  <c:v>1040</c:v>
                </c:pt>
                <c:pt idx="98">
                  <c:v>990</c:v>
                </c:pt>
                <c:pt idx="99">
                  <c:v>1086</c:v>
                </c:pt>
                <c:pt idx="100">
                  <c:v>1004</c:v>
                </c:pt>
                <c:pt idx="101">
                  <c:v>1164</c:v>
                </c:pt>
                <c:pt idx="102">
                  <c:v>1023</c:v>
                </c:pt>
                <c:pt idx="103">
                  <c:v>1098</c:v>
                </c:pt>
                <c:pt idx="104">
                  <c:v>234</c:v>
                </c:pt>
                <c:pt idx="105">
                  <c:v>133</c:v>
                </c:pt>
                <c:pt idx="106">
                  <c:v>245</c:v>
                </c:pt>
                <c:pt idx="107">
                  <c:v>884</c:v>
                </c:pt>
                <c:pt idx="108">
                  <c:v>1033</c:v>
                </c:pt>
                <c:pt idx="109">
                  <c:v>1021</c:v>
                </c:pt>
                <c:pt idx="110">
                  <c:v>1086</c:v>
                </c:pt>
                <c:pt idx="111">
                  <c:v>1100</c:v>
                </c:pt>
                <c:pt idx="112">
                  <c:v>1147</c:v>
                </c:pt>
                <c:pt idx="113">
                  <c:v>1064</c:v>
                </c:pt>
                <c:pt idx="114">
                  <c:v>1300</c:v>
                </c:pt>
                <c:pt idx="115">
                  <c:v>1208</c:v>
                </c:pt>
                <c:pt idx="116">
                  <c:v>1257</c:v>
                </c:pt>
                <c:pt idx="117">
                  <c:v>1194</c:v>
                </c:pt>
                <c:pt idx="118">
                  <c:v>1337</c:v>
                </c:pt>
                <c:pt idx="119">
                  <c:v>1218</c:v>
                </c:pt>
                <c:pt idx="120">
                  <c:v>1362</c:v>
                </c:pt>
                <c:pt idx="121">
                  <c:v>1201</c:v>
                </c:pt>
                <c:pt idx="122">
                  <c:v>1207</c:v>
                </c:pt>
                <c:pt idx="123">
                  <c:v>951</c:v>
                </c:pt>
                <c:pt idx="124">
                  <c:v>1178</c:v>
                </c:pt>
                <c:pt idx="125">
                  <c:v>1236</c:v>
                </c:pt>
                <c:pt idx="126">
                  <c:v>1150</c:v>
                </c:pt>
              </c:numCache>
            </c:numRef>
          </c:val>
          <c:smooth val="0"/>
          <c:extLst>
            <c:ext xmlns:c15="http://schemas.microsoft.com/office/drawing/2012/chart" uri="{02D57815-91ED-43cb-92C2-25804820EDAC}">
              <c15:filteredSeriesTitle>
                <c15:tx>
                  <c:strRef>
                    <c:extLst>
                      <c:ext uri="{02D57815-91ED-43cb-92C2-25804820EDAC}">
                        <c15:formulaRef>
                          <c15:sqref>'All throughput'!$D$1</c15:sqref>
                        </c15:formulaRef>
                      </c:ext>
                    </c:extLst>
                    <c:strCache>
                      <c:ptCount val="1"/>
                      <c:pt idx="0">
                        <c:v>All</c:v>
                      </c:pt>
                    </c:strCache>
                  </c:strRef>
                </c15:tx>
              </c15:filteredSeriesTitle>
            </c:ext>
            <c:ext xmlns:c15="http://schemas.microsoft.com/office/drawing/2012/chart" uri="{02D57815-91ED-43cb-92C2-25804820EDAC}">
              <c15:filteredCategoryTitle>
                <c15:cat>
                  <c:strRef>
                    <c:extLst>
                      <c:ext uri="{02D57815-91ED-43cb-92C2-25804820EDAC}">
                        <c15:formulaRef>
                          <c15:sqref>'All throughput'!$C$2:$C$128</c15:sqref>
                        </c15:formulaRef>
                      </c:ext>
                    </c:extLst>
                    <c:strCache>
                      <c:ptCount val="127"/>
                      <c:pt idx="0">
                        <c:v>W2-2012</c:v>
                      </c:pt>
                      <c:pt idx="1">
                        <c:v>W3-2012</c:v>
                      </c:pt>
                      <c:pt idx="2">
                        <c:v>W4-2012</c:v>
                      </c:pt>
                      <c:pt idx="3">
                        <c:v>W5-2012</c:v>
                      </c:pt>
                      <c:pt idx="4">
                        <c:v>W6-2012</c:v>
                      </c:pt>
                      <c:pt idx="5">
                        <c:v>W7-2012</c:v>
                      </c:pt>
                      <c:pt idx="6">
                        <c:v>W8-2012</c:v>
                      </c:pt>
                      <c:pt idx="7">
                        <c:v>W9-2012</c:v>
                      </c:pt>
                      <c:pt idx="8">
                        <c:v>W10-2012</c:v>
                      </c:pt>
                      <c:pt idx="9">
                        <c:v>W11-2012</c:v>
                      </c:pt>
                      <c:pt idx="10">
                        <c:v>W12-2012</c:v>
                      </c:pt>
                      <c:pt idx="11">
                        <c:v>W13-2012</c:v>
                      </c:pt>
                      <c:pt idx="12">
                        <c:v>W14-2012</c:v>
                      </c:pt>
                      <c:pt idx="13">
                        <c:v>W15-2012</c:v>
                      </c:pt>
                      <c:pt idx="14">
                        <c:v>W16-2012</c:v>
                      </c:pt>
                      <c:pt idx="15">
                        <c:v>W17-2012</c:v>
                      </c:pt>
                      <c:pt idx="16">
                        <c:v>W18-2012</c:v>
                      </c:pt>
                      <c:pt idx="17">
                        <c:v>W19-2012</c:v>
                      </c:pt>
                      <c:pt idx="18">
                        <c:v>W20-2012</c:v>
                      </c:pt>
                      <c:pt idx="19">
                        <c:v>W21-2012</c:v>
                      </c:pt>
                      <c:pt idx="20">
                        <c:v>W22-2012</c:v>
                      </c:pt>
                      <c:pt idx="21">
                        <c:v>W23-2012</c:v>
                      </c:pt>
                      <c:pt idx="22">
                        <c:v>W24-2012</c:v>
                      </c:pt>
                      <c:pt idx="23">
                        <c:v>W25-2012</c:v>
                      </c:pt>
                      <c:pt idx="24">
                        <c:v>W26-2012</c:v>
                      </c:pt>
                      <c:pt idx="25">
                        <c:v>W27-2012</c:v>
                      </c:pt>
                      <c:pt idx="26">
                        <c:v>W28-2012</c:v>
                      </c:pt>
                      <c:pt idx="27">
                        <c:v>W29-2012</c:v>
                      </c:pt>
                      <c:pt idx="28">
                        <c:v>W30-2012</c:v>
                      </c:pt>
                      <c:pt idx="29">
                        <c:v>W31-2012</c:v>
                      </c:pt>
                      <c:pt idx="30">
                        <c:v>W32-2012</c:v>
                      </c:pt>
                      <c:pt idx="31">
                        <c:v>W33-2012</c:v>
                      </c:pt>
                      <c:pt idx="32">
                        <c:v>W34-2012</c:v>
                      </c:pt>
                      <c:pt idx="33">
                        <c:v>W35-2012</c:v>
                      </c:pt>
                      <c:pt idx="34">
                        <c:v>W36-2012</c:v>
                      </c:pt>
                      <c:pt idx="35">
                        <c:v>W37-2012</c:v>
                      </c:pt>
                      <c:pt idx="36">
                        <c:v>W38-2012</c:v>
                      </c:pt>
                      <c:pt idx="37">
                        <c:v>W39-2012</c:v>
                      </c:pt>
                      <c:pt idx="38">
                        <c:v>W40-2012</c:v>
                      </c:pt>
                      <c:pt idx="39">
                        <c:v>W41-2012</c:v>
                      </c:pt>
                      <c:pt idx="40">
                        <c:v>W42-2012</c:v>
                      </c:pt>
                      <c:pt idx="41">
                        <c:v>W43-2012</c:v>
                      </c:pt>
                      <c:pt idx="42">
                        <c:v>W44-2012</c:v>
                      </c:pt>
                      <c:pt idx="43">
                        <c:v>W45-2012</c:v>
                      </c:pt>
                      <c:pt idx="44">
                        <c:v>W46-2012</c:v>
                      </c:pt>
                      <c:pt idx="45">
                        <c:v>W47-2012</c:v>
                      </c:pt>
                      <c:pt idx="46">
                        <c:v>W48-2012</c:v>
                      </c:pt>
                      <c:pt idx="47">
                        <c:v>W49-2012</c:v>
                      </c:pt>
                      <c:pt idx="48">
                        <c:v>W50-2012</c:v>
                      </c:pt>
                      <c:pt idx="49">
                        <c:v>W51-2012</c:v>
                      </c:pt>
                      <c:pt idx="50">
                        <c:v>W52-2012</c:v>
                      </c:pt>
                      <c:pt idx="51">
                        <c:v>W53-2012</c:v>
                      </c:pt>
                      <c:pt idx="52">
                        <c:v>W54-2012</c:v>
                      </c:pt>
                      <c:pt idx="53">
                        <c:v>W1-2013</c:v>
                      </c:pt>
                      <c:pt idx="54">
                        <c:v>W2-2013</c:v>
                      </c:pt>
                      <c:pt idx="55">
                        <c:v>W3-2013</c:v>
                      </c:pt>
                      <c:pt idx="56">
                        <c:v>W4-2013</c:v>
                      </c:pt>
                      <c:pt idx="57">
                        <c:v>W5-2013</c:v>
                      </c:pt>
                      <c:pt idx="58">
                        <c:v>W6-2013</c:v>
                      </c:pt>
                      <c:pt idx="59">
                        <c:v>W7-2013</c:v>
                      </c:pt>
                      <c:pt idx="60">
                        <c:v>W8-2013</c:v>
                      </c:pt>
                      <c:pt idx="61">
                        <c:v>W9-2013</c:v>
                      </c:pt>
                      <c:pt idx="62">
                        <c:v>W10-2013</c:v>
                      </c:pt>
                      <c:pt idx="63">
                        <c:v>W11-2013</c:v>
                      </c:pt>
                      <c:pt idx="64">
                        <c:v>W12-2013</c:v>
                      </c:pt>
                      <c:pt idx="65">
                        <c:v>W13-2013</c:v>
                      </c:pt>
                      <c:pt idx="66">
                        <c:v>W14-2013</c:v>
                      </c:pt>
                      <c:pt idx="67">
                        <c:v>W15-2013</c:v>
                      </c:pt>
                      <c:pt idx="68">
                        <c:v>W16-2013</c:v>
                      </c:pt>
                      <c:pt idx="69">
                        <c:v>W17-2013</c:v>
                      </c:pt>
                      <c:pt idx="70">
                        <c:v>W18-2013</c:v>
                      </c:pt>
                      <c:pt idx="71">
                        <c:v>W19-2013</c:v>
                      </c:pt>
                      <c:pt idx="72">
                        <c:v>W20-2013</c:v>
                      </c:pt>
                      <c:pt idx="73">
                        <c:v>W21-2013</c:v>
                      </c:pt>
                      <c:pt idx="74">
                        <c:v>W22-2013</c:v>
                      </c:pt>
                      <c:pt idx="75">
                        <c:v>W23-2013</c:v>
                      </c:pt>
                      <c:pt idx="76">
                        <c:v>W24-2013</c:v>
                      </c:pt>
                      <c:pt idx="77">
                        <c:v>W25-2013</c:v>
                      </c:pt>
                      <c:pt idx="78">
                        <c:v>W26-2013</c:v>
                      </c:pt>
                      <c:pt idx="79">
                        <c:v>W27-2013</c:v>
                      </c:pt>
                      <c:pt idx="80">
                        <c:v>W28-2013</c:v>
                      </c:pt>
                      <c:pt idx="81">
                        <c:v>W29-2013</c:v>
                      </c:pt>
                      <c:pt idx="82">
                        <c:v>W30-2013</c:v>
                      </c:pt>
                      <c:pt idx="83">
                        <c:v>W31-2013</c:v>
                      </c:pt>
                      <c:pt idx="84">
                        <c:v>W32-2013</c:v>
                      </c:pt>
                      <c:pt idx="85">
                        <c:v>W33-2013</c:v>
                      </c:pt>
                      <c:pt idx="86">
                        <c:v>W34-2013</c:v>
                      </c:pt>
                      <c:pt idx="87">
                        <c:v>W35-2013</c:v>
                      </c:pt>
                      <c:pt idx="88">
                        <c:v>W36-2013</c:v>
                      </c:pt>
                      <c:pt idx="89">
                        <c:v>W37-2013</c:v>
                      </c:pt>
                      <c:pt idx="90">
                        <c:v>W38-2013</c:v>
                      </c:pt>
                      <c:pt idx="91">
                        <c:v>W39-2013</c:v>
                      </c:pt>
                      <c:pt idx="92">
                        <c:v>W40-2013</c:v>
                      </c:pt>
                      <c:pt idx="93">
                        <c:v>W41-2013</c:v>
                      </c:pt>
                      <c:pt idx="94">
                        <c:v>W42-2013</c:v>
                      </c:pt>
                      <c:pt idx="95">
                        <c:v>W43-2013</c:v>
                      </c:pt>
                      <c:pt idx="96">
                        <c:v>W44-2013</c:v>
                      </c:pt>
                      <c:pt idx="97">
                        <c:v>W45-2013</c:v>
                      </c:pt>
                      <c:pt idx="98">
                        <c:v>W46-2013</c:v>
                      </c:pt>
                      <c:pt idx="99">
                        <c:v>W47-2013</c:v>
                      </c:pt>
                      <c:pt idx="100">
                        <c:v>W48-2013</c:v>
                      </c:pt>
                      <c:pt idx="101">
                        <c:v>W49-2013</c:v>
                      </c:pt>
                      <c:pt idx="102">
                        <c:v>W50-2013</c:v>
                      </c:pt>
                      <c:pt idx="103">
                        <c:v>W51-2013</c:v>
                      </c:pt>
                      <c:pt idx="104">
                        <c:v>W52-2013</c:v>
                      </c:pt>
                      <c:pt idx="105">
                        <c:v>W53-2013</c:v>
                      </c:pt>
                      <c:pt idx="106">
                        <c:v>W1-2014</c:v>
                      </c:pt>
                      <c:pt idx="107">
                        <c:v>W2-2014</c:v>
                      </c:pt>
                      <c:pt idx="108">
                        <c:v>W3-2014</c:v>
                      </c:pt>
                      <c:pt idx="109">
                        <c:v>W4-2014</c:v>
                      </c:pt>
                      <c:pt idx="110">
                        <c:v>W5-2014</c:v>
                      </c:pt>
                      <c:pt idx="111">
                        <c:v>W6-2014</c:v>
                      </c:pt>
                      <c:pt idx="112">
                        <c:v>W7-2014</c:v>
                      </c:pt>
                      <c:pt idx="113">
                        <c:v>W8-2014</c:v>
                      </c:pt>
                      <c:pt idx="114">
                        <c:v>W9-2014</c:v>
                      </c:pt>
                      <c:pt idx="115">
                        <c:v>W10-2014</c:v>
                      </c:pt>
                      <c:pt idx="116">
                        <c:v>W11-2014</c:v>
                      </c:pt>
                      <c:pt idx="117">
                        <c:v>W12-2014</c:v>
                      </c:pt>
                      <c:pt idx="118">
                        <c:v>W13-2014</c:v>
                      </c:pt>
                      <c:pt idx="119">
                        <c:v>W14-2014</c:v>
                      </c:pt>
                      <c:pt idx="120">
                        <c:v>W15-2014</c:v>
                      </c:pt>
                      <c:pt idx="121">
                        <c:v>W16-2014</c:v>
                      </c:pt>
                      <c:pt idx="122">
                        <c:v>W17-2014</c:v>
                      </c:pt>
                      <c:pt idx="123">
                        <c:v>W18-2014</c:v>
                      </c:pt>
                      <c:pt idx="124">
                        <c:v>W19-2014</c:v>
                      </c:pt>
                      <c:pt idx="125">
                        <c:v>W20-2014</c:v>
                      </c:pt>
                      <c:pt idx="126">
                        <c:v>W21-2014</c:v>
                      </c:pt>
                    </c:strCache>
                  </c:strRef>
                </c15:cat>
              </c15:filteredCategoryTitle>
            </c:ext>
            <c:ext xmlns:c16="http://schemas.microsoft.com/office/drawing/2014/chart" uri="{C3380CC4-5D6E-409C-BE32-E72D297353CC}">
              <c16:uniqueId val="{00000000-BC72-44FB-BE99-9A9ADCD050BA}"/>
            </c:ext>
          </c:extLst>
        </c:ser>
        <c:dLbls>
          <c:showLegendKey val="0"/>
          <c:showVal val="0"/>
          <c:showCatName val="0"/>
          <c:showSerName val="0"/>
          <c:showPercent val="0"/>
          <c:showBubbleSize val="0"/>
        </c:dLbls>
        <c:smooth val="0"/>
        <c:axId val="347542352"/>
        <c:axId val="347542744"/>
      </c:lineChart>
      <c:catAx>
        <c:axId val="347542352"/>
        <c:scaling>
          <c:orientation val="minMax"/>
        </c:scaling>
        <c:delete val="0"/>
        <c:axPos val="b"/>
        <c:numFmt formatCode="General"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347542744"/>
        <c:crosses val="autoZero"/>
        <c:auto val="1"/>
        <c:lblAlgn val="ctr"/>
        <c:lblOffset val="100"/>
        <c:noMultiLvlLbl val="0"/>
      </c:catAx>
      <c:valAx>
        <c:axId val="347542744"/>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2"/>
                </a:solidFill>
                <a:latin typeface="+mn-lt"/>
                <a:ea typeface="+mn-ea"/>
                <a:cs typeface="+mn-cs"/>
              </a:defRPr>
            </a:pPr>
            <a:endParaRPr lang="en-US"/>
          </a:p>
        </c:txPr>
        <c:crossAx val="34754235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31">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17.tmp>
</file>

<file path=ppt/media/image18.jpeg>
</file>

<file path=ppt/media/image19.png>
</file>

<file path=ppt/media/image2.jpeg>
</file>

<file path=ppt/media/image20.png>
</file>

<file path=ppt/media/image21.png>
</file>

<file path=ppt/media/image22.png>
</file>

<file path=ppt/media/image23.jpeg>
</file>

<file path=ppt/media/image24.png>
</file>

<file path=ppt/media/image25.jpeg>
</file>

<file path=ppt/media/image26.jpeg>
</file>

<file path=ppt/media/image27.png>
</file>

<file path=ppt/media/image28.png>
</file>

<file path=ppt/media/image29.png>
</file>

<file path=ppt/media/image3.jpeg>
</file>

<file path=ppt/media/image30.png>
</file>

<file path=ppt/media/image31.jpeg>
</file>

<file path=ppt/media/image32.png>
</file>

<file path=ppt/media/image33.jpeg>
</file>

<file path=ppt/media/image34.jpeg>
</file>

<file path=ppt/media/image35.jpeg>
</file>

<file path=ppt/media/image36.png>
</file>

<file path=ppt/media/image37.jpeg>
</file>

<file path=ppt/media/image38.tmp>
</file>

<file path=ppt/media/image39.png>
</file>

<file path=ppt/media/image4.png>
</file>

<file path=ppt/media/image40.png>
</file>

<file path=ppt/media/image41.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964EDC-9652-4A83-BC57-BBF0F9BC3227}" type="datetimeFigureOut">
              <a:rPr lang="en-US" smtClean="0"/>
              <a:t>8/9/2018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A1925D-709B-455C-899C-69012185BE9E}" type="slidenum">
              <a:rPr lang="en-US" smtClean="0"/>
              <a:t>‹#›</a:t>
            </a:fld>
            <a:endParaRPr lang="en-US"/>
          </a:p>
        </p:txBody>
      </p:sp>
    </p:spTree>
    <p:extLst>
      <p:ext uri="{BB962C8B-B14F-4D97-AF65-F5344CB8AC3E}">
        <p14:creationId xmlns:p14="http://schemas.microsoft.com/office/powerpoint/2010/main" val="17283178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1925D-709B-455C-899C-69012185BE9E}" type="slidenum">
              <a:rPr lang="en-US" smtClean="0"/>
              <a:t>10</a:t>
            </a:fld>
            <a:endParaRPr lang="en-US"/>
          </a:p>
        </p:txBody>
      </p:sp>
    </p:spTree>
    <p:extLst>
      <p:ext uri="{BB962C8B-B14F-4D97-AF65-F5344CB8AC3E}">
        <p14:creationId xmlns:p14="http://schemas.microsoft.com/office/powerpoint/2010/main" val="32012498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1925D-709B-455C-899C-69012185BE9E}" type="slidenum">
              <a:rPr lang="en-US" smtClean="0"/>
              <a:t>25</a:t>
            </a:fld>
            <a:endParaRPr lang="en-US"/>
          </a:p>
        </p:txBody>
      </p:sp>
    </p:spTree>
    <p:extLst>
      <p:ext uri="{BB962C8B-B14F-4D97-AF65-F5344CB8AC3E}">
        <p14:creationId xmlns:p14="http://schemas.microsoft.com/office/powerpoint/2010/main" val="28530341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1925D-709B-455C-899C-69012185BE9E}" type="slidenum">
              <a:rPr lang="en-US" smtClean="0"/>
              <a:t>26</a:t>
            </a:fld>
            <a:endParaRPr lang="en-US"/>
          </a:p>
        </p:txBody>
      </p:sp>
    </p:spTree>
    <p:extLst>
      <p:ext uri="{BB962C8B-B14F-4D97-AF65-F5344CB8AC3E}">
        <p14:creationId xmlns:p14="http://schemas.microsoft.com/office/powerpoint/2010/main" val="34356709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1925D-709B-455C-899C-69012185BE9E}" type="slidenum">
              <a:rPr lang="en-US" smtClean="0"/>
              <a:t>29</a:t>
            </a:fld>
            <a:endParaRPr lang="en-US"/>
          </a:p>
        </p:txBody>
      </p:sp>
    </p:spTree>
    <p:extLst>
      <p:ext uri="{BB962C8B-B14F-4D97-AF65-F5344CB8AC3E}">
        <p14:creationId xmlns:p14="http://schemas.microsoft.com/office/powerpoint/2010/main" val="41332400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1925D-709B-455C-899C-69012185BE9E}" type="slidenum">
              <a:rPr lang="en-US" smtClean="0"/>
              <a:t>33</a:t>
            </a:fld>
            <a:endParaRPr lang="en-US"/>
          </a:p>
        </p:txBody>
      </p:sp>
    </p:spTree>
    <p:extLst>
      <p:ext uri="{BB962C8B-B14F-4D97-AF65-F5344CB8AC3E}">
        <p14:creationId xmlns:p14="http://schemas.microsoft.com/office/powerpoint/2010/main" val="13289104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1925D-709B-455C-899C-69012185BE9E}" type="slidenum">
              <a:rPr lang="en-US" smtClean="0"/>
              <a:t>34</a:t>
            </a:fld>
            <a:endParaRPr lang="en-US"/>
          </a:p>
        </p:txBody>
      </p:sp>
    </p:spTree>
    <p:extLst>
      <p:ext uri="{BB962C8B-B14F-4D97-AF65-F5344CB8AC3E}">
        <p14:creationId xmlns:p14="http://schemas.microsoft.com/office/powerpoint/2010/main" val="38854307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1925D-709B-455C-899C-69012185BE9E}" type="slidenum">
              <a:rPr lang="en-US" smtClean="0"/>
              <a:t>35</a:t>
            </a:fld>
            <a:endParaRPr lang="en-US"/>
          </a:p>
        </p:txBody>
      </p:sp>
    </p:spTree>
    <p:extLst>
      <p:ext uri="{BB962C8B-B14F-4D97-AF65-F5344CB8AC3E}">
        <p14:creationId xmlns:p14="http://schemas.microsoft.com/office/powerpoint/2010/main" val="26702395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1925D-709B-455C-899C-69012185BE9E}" type="slidenum">
              <a:rPr lang="en-US" smtClean="0"/>
              <a:t>37</a:t>
            </a:fld>
            <a:endParaRPr lang="en-US"/>
          </a:p>
        </p:txBody>
      </p:sp>
    </p:spTree>
    <p:extLst>
      <p:ext uri="{BB962C8B-B14F-4D97-AF65-F5344CB8AC3E}">
        <p14:creationId xmlns:p14="http://schemas.microsoft.com/office/powerpoint/2010/main" val="20460853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737639-39D8-48F2-8B6A-093077571196}" type="slidenum">
              <a:rPr lang="en-US" smtClean="0"/>
              <a:t>39</a:t>
            </a:fld>
            <a:endParaRPr lang="en-US"/>
          </a:p>
        </p:txBody>
      </p:sp>
    </p:spTree>
    <p:extLst>
      <p:ext uri="{BB962C8B-B14F-4D97-AF65-F5344CB8AC3E}">
        <p14:creationId xmlns:p14="http://schemas.microsoft.com/office/powerpoint/2010/main" val="19730316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737639-39D8-48F2-8B6A-093077571196}" type="slidenum">
              <a:rPr lang="en-US" smtClean="0"/>
              <a:t>40</a:t>
            </a:fld>
            <a:endParaRPr lang="en-US"/>
          </a:p>
        </p:txBody>
      </p:sp>
    </p:spTree>
    <p:extLst>
      <p:ext uri="{BB962C8B-B14F-4D97-AF65-F5344CB8AC3E}">
        <p14:creationId xmlns:p14="http://schemas.microsoft.com/office/powerpoint/2010/main" val="12596831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1925D-709B-455C-899C-69012185BE9E}" type="slidenum">
              <a:rPr lang="en-US" smtClean="0"/>
              <a:t>41</a:t>
            </a:fld>
            <a:endParaRPr lang="en-US"/>
          </a:p>
        </p:txBody>
      </p:sp>
    </p:spTree>
    <p:extLst>
      <p:ext uri="{BB962C8B-B14F-4D97-AF65-F5344CB8AC3E}">
        <p14:creationId xmlns:p14="http://schemas.microsoft.com/office/powerpoint/2010/main" val="33314873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A9DB37-EF1F-F346-A499-1D2FCF84C9EE}" type="slidenum">
              <a:rPr lang="en-US" smtClean="0"/>
              <a:t>11</a:t>
            </a:fld>
            <a:endParaRPr lang="en-US"/>
          </a:p>
        </p:txBody>
      </p:sp>
    </p:spTree>
    <p:extLst>
      <p:ext uri="{BB962C8B-B14F-4D97-AF65-F5344CB8AC3E}">
        <p14:creationId xmlns:p14="http://schemas.microsoft.com/office/powerpoint/2010/main" val="22205819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737639-39D8-48F2-8B6A-093077571196}" type="slidenum">
              <a:rPr lang="en-US" smtClean="0"/>
              <a:t>42</a:t>
            </a:fld>
            <a:endParaRPr lang="en-US"/>
          </a:p>
        </p:txBody>
      </p:sp>
    </p:spTree>
    <p:extLst>
      <p:ext uri="{BB962C8B-B14F-4D97-AF65-F5344CB8AC3E}">
        <p14:creationId xmlns:p14="http://schemas.microsoft.com/office/powerpoint/2010/main" val="2022457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1925D-709B-455C-899C-69012185BE9E}" type="slidenum">
              <a:rPr lang="en-US" smtClean="0"/>
              <a:t>43</a:t>
            </a:fld>
            <a:endParaRPr lang="en-US"/>
          </a:p>
        </p:txBody>
      </p:sp>
    </p:spTree>
    <p:extLst>
      <p:ext uri="{BB962C8B-B14F-4D97-AF65-F5344CB8AC3E}">
        <p14:creationId xmlns:p14="http://schemas.microsoft.com/office/powerpoint/2010/main" val="37431046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1925D-709B-455C-899C-69012185BE9E}" type="slidenum">
              <a:rPr lang="en-US" smtClean="0"/>
              <a:t>45</a:t>
            </a:fld>
            <a:endParaRPr lang="en-US"/>
          </a:p>
        </p:txBody>
      </p:sp>
    </p:spTree>
    <p:extLst>
      <p:ext uri="{BB962C8B-B14F-4D97-AF65-F5344CB8AC3E}">
        <p14:creationId xmlns:p14="http://schemas.microsoft.com/office/powerpoint/2010/main" val="891654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1925D-709B-455C-899C-69012185BE9E}" type="slidenum">
              <a:rPr lang="en-US" smtClean="0"/>
              <a:t>47</a:t>
            </a:fld>
            <a:endParaRPr lang="en-US"/>
          </a:p>
        </p:txBody>
      </p:sp>
    </p:spTree>
    <p:extLst>
      <p:ext uri="{BB962C8B-B14F-4D97-AF65-F5344CB8AC3E}">
        <p14:creationId xmlns:p14="http://schemas.microsoft.com/office/powerpoint/2010/main" val="32761500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1925D-709B-455C-899C-69012185BE9E}" type="slidenum">
              <a:rPr lang="en-US" smtClean="0"/>
              <a:t>48</a:t>
            </a:fld>
            <a:endParaRPr lang="en-US"/>
          </a:p>
        </p:txBody>
      </p:sp>
    </p:spTree>
    <p:extLst>
      <p:ext uri="{BB962C8B-B14F-4D97-AF65-F5344CB8AC3E}">
        <p14:creationId xmlns:p14="http://schemas.microsoft.com/office/powerpoint/2010/main" val="7717277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1925D-709B-455C-899C-69012185BE9E}" type="slidenum">
              <a:rPr lang="en-US" smtClean="0"/>
              <a:t>49</a:t>
            </a:fld>
            <a:endParaRPr lang="en-US"/>
          </a:p>
        </p:txBody>
      </p:sp>
    </p:spTree>
    <p:extLst>
      <p:ext uri="{BB962C8B-B14F-4D97-AF65-F5344CB8AC3E}">
        <p14:creationId xmlns:p14="http://schemas.microsoft.com/office/powerpoint/2010/main" val="29744950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1925D-709B-455C-899C-69012185BE9E}" type="slidenum">
              <a:rPr lang="en-US" smtClean="0"/>
              <a:t>54</a:t>
            </a:fld>
            <a:endParaRPr lang="en-US"/>
          </a:p>
        </p:txBody>
      </p:sp>
    </p:spTree>
    <p:extLst>
      <p:ext uri="{BB962C8B-B14F-4D97-AF65-F5344CB8AC3E}">
        <p14:creationId xmlns:p14="http://schemas.microsoft.com/office/powerpoint/2010/main" val="138274090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42C1AEF-D79E-429A-B44B-C1ECE623EB1E}" type="slidenum">
              <a:rPr lang="en-US" smtClean="0"/>
              <a:t>58</a:t>
            </a:fld>
            <a:endParaRPr lang="en-US" dirty="0"/>
          </a:p>
        </p:txBody>
      </p:sp>
    </p:spTree>
    <p:extLst>
      <p:ext uri="{BB962C8B-B14F-4D97-AF65-F5344CB8AC3E}">
        <p14:creationId xmlns:p14="http://schemas.microsoft.com/office/powerpoint/2010/main" val="427003498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42C1AEF-D79E-429A-B44B-C1ECE623EB1E}" type="slidenum">
              <a:rPr lang="en-US" smtClean="0"/>
              <a:t>59</a:t>
            </a:fld>
            <a:endParaRPr lang="en-US" dirty="0"/>
          </a:p>
        </p:txBody>
      </p:sp>
    </p:spTree>
    <p:extLst>
      <p:ext uri="{BB962C8B-B14F-4D97-AF65-F5344CB8AC3E}">
        <p14:creationId xmlns:p14="http://schemas.microsoft.com/office/powerpoint/2010/main" val="24719536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42C1AEF-D79E-429A-B44B-C1ECE623EB1E}" type="slidenum">
              <a:rPr lang="en-US" smtClean="0"/>
              <a:t>60</a:t>
            </a:fld>
            <a:endParaRPr lang="en-US" dirty="0"/>
          </a:p>
        </p:txBody>
      </p:sp>
    </p:spTree>
    <p:extLst>
      <p:ext uri="{BB962C8B-B14F-4D97-AF65-F5344CB8AC3E}">
        <p14:creationId xmlns:p14="http://schemas.microsoft.com/office/powerpoint/2010/main" val="18350737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A9DB37-EF1F-F346-A499-1D2FCF84C9EE}" type="slidenum">
              <a:rPr lang="en-US" smtClean="0"/>
              <a:t>12</a:t>
            </a:fld>
            <a:endParaRPr lang="en-US"/>
          </a:p>
        </p:txBody>
      </p:sp>
    </p:spTree>
    <p:extLst>
      <p:ext uri="{BB962C8B-B14F-4D97-AF65-F5344CB8AC3E}">
        <p14:creationId xmlns:p14="http://schemas.microsoft.com/office/powerpoint/2010/main" val="11791021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42C1AEF-D79E-429A-B44B-C1ECE623EB1E}" type="slidenum">
              <a:rPr lang="en-US" smtClean="0"/>
              <a:t>61</a:t>
            </a:fld>
            <a:endParaRPr lang="en-US" dirty="0"/>
          </a:p>
        </p:txBody>
      </p:sp>
    </p:spTree>
    <p:extLst>
      <p:ext uri="{BB962C8B-B14F-4D97-AF65-F5344CB8AC3E}">
        <p14:creationId xmlns:p14="http://schemas.microsoft.com/office/powerpoint/2010/main" val="214975690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42C1AEF-D79E-429A-B44B-C1ECE623EB1E}" type="slidenum">
              <a:rPr lang="en-US" smtClean="0"/>
              <a:t>62</a:t>
            </a:fld>
            <a:endParaRPr lang="en-US" dirty="0"/>
          </a:p>
        </p:txBody>
      </p:sp>
    </p:spTree>
    <p:extLst>
      <p:ext uri="{BB962C8B-B14F-4D97-AF65-F5344CB8AC3E}">
        <p14:creationId xmlns:p14="http://schemas.microsoft.com/office/powerpoint/2010/main" val="20316586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1925D-709B-455C-899C-69012185BE9E}" type="slidenum">
              <a:rPr lang="en-US" smtClean="0"/>
              <a:t>66</a:t>
            </a:fld>
            <a:endParaRPr lang="en-US"/>
          </a:p>
        </p:txBody>
      </p:sp>
    </p:spTree>
    <p:extLst>
      <p:ext uri="{BB962C8B-B14F-4D97-AF65-F5344CB8AC3E}">
        <p14:creationId xmlns:p14="http://schemas.microsoft.com/office/powerpoint/2010/main" val="23062690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737639-39D8-48F2-8B6A-093077571196}" type="slidenum">
              <a:rPr lang="en-US" smtClean="0"/>
              <a:t>68</a:t>
            </a:fld>
            <a:endParaRPr lang="en-US"/>
          </a:p>
        </p:txBody>
      </p:sp>
    </p:spTree>
    <p:extLst>
      <p:ext uri="{BB962C8B-B14F-4D97-AF65-F5344CB8AC3E}">
        <p14:creationId xmlns:p14="http://schemas.microsoft.com/office/powerpoint/2010/main" val="2276161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1925D-709B-455C-899C-69012185BE9E}" type="slidenum">
              <a:rPr lang="en-US" smtClean="0"/>
              <a:t>15</a:t>
            </a:fld>
            <a:endParaRPr lang="en-US"/>
          </a:p>
        </p:txBody>
      </p:sp>
    </p:spTree>
    <p:extLst>
      <p:ext uri="{BB962C8B-B14F-4D97-AF65-F5344CB8AC3E}">
        <p14:creationId xmlns:p14="http://schemas.microsoft.com/office/powerpoint/2010/main" val="12034376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1925D-709B-455C-899C-69012185BE9E}" type="slidenum">
              <a:rPr lang="en-US" smtClean="0"/>
              <a:t>17</a:t>
            </a:fld>
            <a:endParaRPr lang="en-US"/>
          </a:p>
        </p:txBody>
      </p:sp>
    </p:spTree>
    <p:extLst>
      <p:ext uri="{BB962C8B-B14F-4D97-AF65-F5344CB8AC3E}">
        <p14:creationId xmlns:p14="http://schemas.microsoft.com/office/powerpoint/2010/main" val="25349436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737639-39D8-48F2-8B6A-093077571196}" type="slidenum">
              <a:rPr lang="en-US" smtClean="0"/>
              <a:t>18</a:t>
            </a:fld>
            <a:endParaRPr lang="en-US"/>
          </a:p>
        </p:txBody>
      </p:sp>
    </p:spTree>
    <p:extLst>
      <p:ext uri="{BB962C8B-B14F-4D97-AF65-F5344CB8AC3E}">
        <p14:creationId xmlns:p14="http://schemas.microsoft.com/office/powerpoint/2010/main" val="38586866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1925D-709B-455C-899C-69012185BE9E}" type="slidenum">
              <a:rPr lang="en-US" smtClean="0"/>
              <a:t>19</a:t>
            </a:fld>
            <a:endParaRPr lang="en-US"/>
          </a:p>
        </p:txBody>
      </p:sp>
    </p:spTree>
    <p:extLst>
      <p:ext uri="{BB962C8B-B14F-4D97-AF65-F5344CB8AC3E}">
        <p14:creationId xmlns:p14="http://schemas.microsoft.com/office/powerpoint/2010/main" val="6785722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A9DB37-EF1F-F346-A499-1D2FCF84C9EE}" type="slidenum">
              <a:rPr lang="en-US" smtClean="0"/>
              <a:t>22</a:t>
            </a:fld>
            <a:endParaRPr lang="en-US"/>
          </a:p>
        </p:txBody>
      </p:sp>
    </p:spTree>
    <p:extLst>
      <p:ext uri="{BB962C8B-B14F-4D97-AF65-F5344CB8AC3E}">
        <p14:creationId xmlns:p14="http://schemas.microsoft.com/office/powerpoint/2010/main" val="19347134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1925D-709B-455C-899C-69012185BE9E}" type="slidenum">
              <a:rPr lang="en-US" smtClean="0"/>
              <a:t>24</a:t>
            </a:fld>
            <a:endParaRPr lang="en-US"/>
          </a:p>
        </p:txBody>
      </p:sp>
    </p:spTree>
    <p:extLst>
      <p:ext uri="{BB962C8B-B14F-4D97-AF65-F5344CB8AC3E}">
        <p14:creationId xmlns:p14="http://schemas.microsoft.com/office/powerpoint/2010/main" val="4828304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CC4DD-F5FD-4D3A-9D10-3FC040A623C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D643AA7-9FF5-4E21-B875-F0DC761420C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8A8BD2-3BE4-46B4-8179-AA9ED1F51449}"/>
              </a:ext>
            </a:extLst>
          </p:cNvPr>
          <p:cNvSpPr>
            <a:spLocks noGrp="1"/>
          </p:cNvSpPr>
          <p:nvPr>
            <p:ph type="dt" sz="half" idx="10"/>
          </p:nvPr>
        </p:nvSpPr>
        <p:spPr/>
        <p:txBody>
          <a:bodyPr/>
          <a:lstStyle/>
          <a:p>
            <a:fld id="{D1530A2C-155E-4670-BCE2-8AC485DD993F}" type="datetimeFigureOut">
              <a:rPr lang="en-US" smtClean="0"/>
              <a:t>8/9/2018</a:t>
            </a:fld>
            <a:endParaRPr lang="en-US"/>
          </a:p>
        </p:txBody>
      </p:sp>
      <p:sp>
        <p:nvSpPr>
          <p:cNvPr id="5" name="Footer Placeholder 4">
            <a:extLst>
              <a:ext uri="{FF2B5EF4-FFF2-40B4-BE49-F238E27FC236}">
                <a16:creationId xmlns:a16="http://schemas.microsoft.com/office/drawing/2014/main" id="{0C01DED5-75DB-4787-A580-B5E25B1EFA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C95BBC-E640-4FDF-8E8F-299D407AF9FC}"/>
              </a:ext>
            </a:extLst>
          </p:cNvPr>
          <p:cNvSpPr>
            <a:spLocks noGrp="1"/>
          </p:cNvSpPr>
          <p:nvPr>
            <p:ph type="sldNum" sz="quarter" idx="12"/>
          </p:nvPr>
        </p:nvSpPr>
        <p:spPr/>
        <p:txBody>
          <a:bodyPr/>
          <a:lstStyle/>
          <a:p>
            <a:fld id="{04D2F327-3532-4AC0-8CE0-206F10CBD5F4}" type="slidenum">
              <a:rPr lang="en-US" smtClean="0"/>
              <a:t>‹#›</a:t>
            </a:fld>
            <a:endParaRPr lang="en-US"/>
          </a:p>
        </p:txBody>
      </p:sp>
    </p:spTree>
    <p:extLst>
      <p:ext uri="{BB962C8B-B14F-4D97-AF65-F5344CB8AC3E}">
        <p14:creationId xmlns:p14="http://schemas.microsoft.com/office/powerpoint/2010/main" val="36014994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77B5A-8CAA-42A5-A34C-07044FDBB36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8738D14-316D-4AE3-A923-41730B57420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8ED3BF-700C-4B55-8E13-E622CC3827FB}"/>
              </a:ext>
            </a:extLst>
          </p:cNvPr>
          <p:cNvSpPr>
            <a:spLocks noGrp="1"/>
          </p:cNvSpPr>
          <p:nvPr>
            <p:ph type="dt" sz="half" idx="10"/>
          </p:nvPr>
        </p:nvSpPr>
        <p:spPr/>
        <p:txBody>
          <a:bodyPr/>
          <a:lstStyle/>
          <a:p>
            <a:fld id="{D1530A2C-155E-4670-BCE2-8AC485DD993F}" type="datetimeFigureOut">
              <a:rPr lang="en-US" smtClean="0"/>
              <a:t>8/9/2018</a:t>
            </a:fld>
            <a:endParaRPr lang="en-US"/>
          </a:p>
        </p:txBody>
      </p:sp>
      <p:sp>
        <p:nvSpPr>
          <p:cNvPr id="5" name="Footer Placeholder 4">
            <a:extLst>
              <a:ext uri="{FF2B5EF4-FFF2-40B4-BE49-F238E27FC236}">
                <a16:creationId xmlns:a16="http://schemas.microsoft.com/office/drawing/2014/main" id="{C6B23083-6090-49AB-9880-E3D8AEFED3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103C19-9C5A-43A5-BE6B-8C8790B3B8D5}"/>
              </a:ext>
            </a:extLst>
          </p:cNvPr>
          <p:cNvSpPr>
            <a:spLocks noGrp="1"/>
          </p:cNvSpPr>
          <p:nvPr>
            <p:ph type="sldNum" sz="quarter" idx="12"/>
          </p:nvPr>
        </p:nvSpPr>
        <p:spPr/>
        <p:txBody>
          <a:bodyPr/>
          <a:lstStyle/>
          <a:p>
            <a:fld id="{04D2F327-3532-4AC0-8CE0-206F10CBD5F4}" type="slidenum">
              <a:rPr lang="en-US" smtClean="0"/>
              <a:t>‹#›</a:t>
            </a:fld>
            <a:endParaRPr lang="en-US"/>
          </a:p>
        </p:txBody>
      </p:sp>
    </p:spTree>
    <p:extLst>
      <p:ext uri="{BB962C8B-B14F-4D97-AF65-F5344CB8AC3E}">
        <p14:creationId xmlns:p14="http://schemas.microsoft.com/office/powerpoint/2010/main" val="6411486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895237D-90D6-4A46-AEF4-E838D96F178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0FAE535-DDA7-4A42-8077-A64514D861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8EBA92-1262-42A7-9DE7-5C2BD5933C99}"/>
              </a:ext>
            </a:extLst>
          </p:cNvPr>
          <p:cNvSpPr>
            <a:spLocks noGrp="1"/>
          </p:cNvSpPr>
          <p:nvPr>
            <p:ph type="dt" sz="half" idx="10"/>
          </p:nvPr>
        </p:nvSpPr>
        <p:spPr/>
        <p:txBody>
          <a:bodyPr/>
          <a:lstStyle/>
          <a:p>
            <a:fld id="{D1530A2C-155E-4670-BCE2-8AC485DD993F}" type="datetimeFigureOut">
              <a:rPr lang="en-US" smtClean="0"/>
              <a:t>8/9/2018</a:t>
            </a:fld>
            <a:endParaRPr lang="en-US"/>
          </a:p>
        </p:txBody>
      </p:sp>
      <p:sp>
        <p:nvSpPr>
          <p:cNvPr id="5" name="Footer Placeholder 4">
            <a:extLst>
              <a:ext uri="{FF2B5EF4-FFF2-40B4-BE49-F238E27FC236}">
                <a16:creationId xmlns:a16="http://schemas.microsoft.com/office/drawing/2014/main" id="{30C68CB2-B79A-4173-9B3B-A670BD47D2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E281AF-FE93-42F1-B0A0-CD611D6A0F30}"/>
              </a:ext>
            </a:extLst>
          </p:cNvPr>
          <p:cNvSpPr>
            <a:spLocks noGrp="1"/>
          </p:cNvSpPr>
          <p:nvPr>
            <p:ph type="sldNum" sz="quarter" idx="12"/>
          </p:nvPr>
        </p:nvSpPr>
        <p:spPr/>
        <p:txBody>
          <a:bodyPr/>
          <a:lstStyle/>
          <a:p>
            <a:fld id="{04D2F327-3532-4AC0-8CE0-206F10CBD5F4}" type="slidenum">
              <a:rPr lang="en-US" smtClean="0"/>
              <a:t>‹#›</a:t>
            </a:fld>
            <a:endParaRPr lang="en-US"/>
          </a:p>
        </p:txBody>
      </p:sp>
    </p:spTree>
    <p:extLst>
      <p:ext uri="{BB962C8B-B14F-4D97-AF65-F5344CB8AC3E}">
        <p14:creationId xmlns:p14="http://schemas.microsoft.com/office/powerpoint/2010/main" val="32545743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F1745-61FF-4FFF-BFC7-91B1E301A06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56993D-A79F-481F-BF40-A292DDDA63D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082722-FBAB-4F20-A5A6-9498DA5D2688}"/>
              </a:ext>
            </a:extLst>
          </p:cNvPr>
          <p:cNvSpPr>
            <a:spLocks noGrp="1"/>
          </p:cNvSpPr>
          <p:nvPr>
            <p:ph type="dt" sz="half" idx="10"/>
          </p:nvPr>
        </p:nvSpPr>
        <p:spPr/>
        <p:txBody>
          <a:bodyPr/>
          <a:lstStyle/>
          <a:p>
            <a:fld id="{D1530A2C-155E-4670-BCE2-8AC485DD993F}" type="datetimeFigureOut">
              <a:rPr lang="en-US" smtClean="0"/>
              <a:t>8/9/2018</a:t>
            </a:fld>
            <a:endParaRPr lang="en-US"/>
          </a:p>
        </p:txBody>
      </p:sp>
      <p:sp>
        <p:nvSpPr>
          <p:cNvPr id="5" name="Footer Placeholder 4">
            <a:extLst>
              <a:ext uri="{FF2B5EF4-FFF2-40B4-BE49-F238E27FC236}">
                <a16:creationId xmlns:a16="http://schemas.microsoft.com/office/drawing/2014/main" id="{64342382-39F5-49E2-BC02-AC2D9E4E06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E90FEE-04D1-4BAD-AD10-FFC6AC9343AF}"/>
              </a:ext>
            </a:extLst>
          </p:cNvPr>
          <p:cNvSpPr>
            <a:spLocks noGrp="1"/>
          </p:cNvSpPr>
          <p:nvPr>
            <p:ph type="sldNum" sz="quarter" idx="12"/>
          </p:nvPr>
        </p:nvSpPr>
        <p:spPr/>
        <p:txBody>
          <a:bodyPr/>
          <a:lstStyle/>
          <a:p>
            <a:fld id="{04D2F327-3532-4AC0-8CE0-206F10CBD5F4}" type="slidenum">
              <a:rPr lang="en-US" smtClean="0"/>
              <a:t>‹#›</a:t>
            </a:fld>
            <a:endParaRPr lang="en-US"/>
          </a:p>
        </p:txBody>
      </p:sp>
    </p:spTree>
    <p:extLst>
      <p:ext uri="{BB962C8B-B14F-4D97-AF65-F5344CB8AC3E}">
        <p14:creationId xmlns:p14="http://schemas.microsoft.com/office/powerpoint/2010/main" val="23348064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6D11EE-2E28-4C36-9D9D-45A017CCA08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CD681B0-0E5E-4FD7-A639-7171E18C6DA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9594B657-35F8-4BBC-8712-1C0F8219B44F}"/>
              </a:ext>
            </a:extLst>
          </p:cNvPr>
          <p:cNvSpPr>
            <a:spLocks noGrp="1"/>
          </p:cNvSpPr>
          <p:nvPr>
            <p:ph type="dt" sz="half" idx="10"/>
          </p:nvPr>
        </p:nvSpPr>
        <p:spPr/>
        <p:txBody>
          <a:bodyPr/>
          <a:lstStyle/>
          <a:p>
            <a:fld id="{D1530A2C-155E-4670-BCE2-8AC485DD993F}" type="datetimeFigureOut">
              <a:rPr lang="en-US" smtClean="0"/>
              <a:t>8/9/2018</a:t>
            </a:fld>
            <a:endParaRPr lang="en-US"/>
          </a:p>
        </p:txBody>
      </p:sp>
      <p:sp>
        <p:nvSpPr>
          <p:cNvPr id="5" name="Footer Placeholder 4">
            <a:extLst>
              <a:ext uri="{FF2B5EF4-FFF2-40B4-BE49-F238E27FC236}">
                <a16:creationId xmlns:a16="http://schemas.microsoft.com/office/drawing/2014/main" id="{DCF5DB03-1599-483D-821D-BF04A33922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EECE60-098B-4DF6-BC5C-C001ADBA8BAA}"/>
              </a:ext>
            </a:extLst>
          </p:cNvPr>
          <p:cNvSpPr>
            <a:spLocks noGrp="1"/>
          </p:cNvSpPr>
          <p:nvPr>
            <p:ph type="sldNum" sz="quarter" idx="12"/>
          </p:nvPr>
        </p:nvSpPr>
        <p:spPr/>
        <p:txBody>
          <a:bodyPr/>
          <a:lstStyle/>
          <a:p>
            <a:fld id="{04D2F327-3532-4AC0-8CE0-206F10CBD5F4}" type="slidenum">
              <a:rPr lang="en-US" smtClean="0"/>
              <a:t>‹#›</a:t>
            </a:fld>
            <a:endParaRPr lang="en-US"/>
          </a:p>
        </p:txBody>
      </p:sp>
    </p:spTree>
    <p:extLst>
      <p:ext uri="{BB962C8B-B14F-4D97-AF65-F5344CB8AC3E}">
        <p14:creationId xmlns:p14="http://schemas.microsoft.com/office/powerpoint/2010/main" val="18341154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8832F-1B09-48A1-810A-46F5FB40A0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44270F2-53E6-4F1C-9E35-8DC38D55B50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7BC02A4-5A5E-4A5D-82F5-1A1DE065577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20FB681-D6B7-48B9-96D0-D717A4DDC321}"/>
              </a:ext>
            </a:extLst>
          </p:cNvPr>
          <p:cNvSpPr>
            <a:spLocks noGrp="1"/>
          </p:cNvSpPr>
          <p:nvPr>
            <p:ph type="dt" sz="half" idx="10"/>
          </p:nvPr>
        </p:nvSpPr>
        <p:spPr/>
        <p:txBody>
          <a:bodyPr/>
          <a:lstStyle/>
          <a:p>
            <a:fld id="{D1530A2C-155E-4670-BCE2-8AC485DD993F}" type="datetimeFigureOut">
              <a:rPr lang="en-US" smtClean="0"/>
              <a:t>8/9/2018</a:t>
            </a:fld>
            <a:endParaRPr lang="en-US"/>
          </a:p>
        </p:txBody>
      </p:sp>
      <p:sp>
        <p:nvSpPr>
          <p:cNvPr id="6" name="Footer Placeholder 5">
            <a:extLst>
              <a:ext uri="{FF2B5EF4-FFF2-40B4-BE49-F238E27FC236}">
                <a16:creationId xmlns:a16="http://schemas.microsoft.com/office/drawing/2014/main" id="{FC326E6F-2C36-45FE-BB48-3EE1EEE7AB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5DB1E7-6B0C-4611-BE5D-C7FA41C3FAED}"/>
              </a:ext>
            </a:extLst>
          </p:cNvPr>
          <p:cNvSpPr>
            <a:spLocks noGrp="1"/>
          </p:cNvSpPr>
          <p:nvPr>
            <p:ph type="sldNum" sz="quarter" idx="12"/>
          </p:nvPr>
        </p:nvSpPr>
        <p:spPr/>
        <p:txBody>
          <a:bodyPr/>
          <a:lstStyle/>
          <a:p>
            <a:fld id="{04D2F327-3532-4AC0-8CE0-206F10CBD5F4}" type="slidenum">
              <a:rPr lang="en-US" smtClean="0"/>
              <a:t>‹#›</a:t>
            </a:fld>
            <a:endParaRPr lang="en-US"/>
          </a:p>
        </p:txBody>
      </p:sp>
    </p:spTree>
    <p:extLst>
      <p:ext uri="{BB962C8B-B14F-4D97-AF65-F5344CB8AC3E}">
        <p14:creationId xmlns:p14="http://schemas.microsoft.com/office/powerpoint/2010/main" val="28661444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D1036-2499-49A5-AFF0-47FC3A55690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E090547-90F5-41E1-BEE8-D7DA2FAFB5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E3FF1AD-0D30-49F5-B5B8-400247C0F15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0266517-433A-4978-85C8-B00C3AF5B40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A721D43-6E89-492E-9E4D-0DF5EF578D4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69ECA52-1726-4F62-9CF8-1406ABCDEA31}"/>
              </a:ext>
            </a:extLst>
          </p:cNvPr>
          <p:cNvSpPr>
            <a:spLocks noGrp="1"/>
          </p:cNvSpPr>
          <p:nvPr>
            <p:ph type="dt" sz="half" idx="10"/>
          </p:nvPr>
        </p:nvSpPr>
        <p:spPr/>
        <p:txBody>
          <a:bodyPr/>
          <a:lstStyle/>
          <a:p>
            <a:fld id="{D1530A2C-155E-4670-BCE2-8AC485DD993F}" type="datetimeFigureOut">
              <a:rPr lang="en-US" smtClean="0"/>
              <a:t>8/9/2018</a:t>
            </a:fld>
            <a:endParaRPr lang="en-US"/>
          </a:p>
        </p:txBody>
      </p:sp>
      <p:sp>
        <p:nvSpPr>
          <p:cNvPr id="8" name="Footer Placeholder 7">
            <a:extLst>
              <a:ext uri="{FF2B5EF4-FFF2-40B4-BE49-F238E27FC236}">
                <a16:creationId xmlns:a16="http://schemas.microsoft.com/office/drawing/2014/main" id="{20D977BE-43B9-4DA8-B22A-8F8B72EE0D1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8A70938-072E-4284-A3E1-2925F6ACFEC3}"/>
              </a:ext>
            </a:extLst>
          </p:cNvPr>
          <p:cNvSpPr>
            <a:spLocks noGrp="1"/>
          </p:cNvSpPr>
          <p:nvPr>
            <p:ph type="sldNum" sz="quarter" idx="12"/>
          </p:nvPr>
        </p:nvSpPr>
        <p:spPr/>
        <p:txBody>
          <a:bodyPr/>
          <a:lstStyle/>
          <a:p>
            <a:fld id="{04D2F327-3532-4AC0-8CE0-206F10CBD5F4}" type="slidenum">
              <a:rPr lang="en-US" smtClean="0"/>
              <a:t>‹#›</a:t>
            </a:fld>
            <a:endParaRPr lang="en-US"/>
          </a:p>
        </p:txBody>
      </p:sp>
    </p:spTree>
    <p:extLst>
      <p:ext uri="{BB962C8B-B14F-4D97-AF65-F5344CB8AC3E}">
        <p14:creationId xmlns:p14="http://schemas.microsoft.com/office/powerpoint/2010/main" val="34802410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E3648-F80A-47C5-9B54-34DDDD956E8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86E3595-4A51-4317-A6D9-2F02E0BC61DC}"/>
              </a:ext>
            </a:extLst>
          </p:cNvPr>
          <p:cNvSpPr>
            <a:spLocks noGrp="1"/>
          </p:cNvSpPr>
          <p:nvPr>
            <p:ph type="dt" sz="half" idx="10"/>
          </p:nvPr>
        </p:nvSpPr>
        <p:spPr/>
        <p:txBody>
          <a:bodyPr/>
          <a:lstStyle/>
          <a:p>
            <a:fld id="{D1530A2C-155E-4670-BCE2-8AC485DD993F}" type="datetimeFigureOut">
              <a:rPr lang="en-US" smtClean="0"/>
              <a:t>8/9/2018</a:t>
            </a:fld>
            <a:endParaRPr lang="en-US"/>
          </a:p>
        </p:txBody>
      </p:sp>
      <p:sp>
        <p:nvSpPr>
          <p:cNvPr id="4" name="Footer Placeholder 3">
            <a:extLst>
              <a:ext uri="{FF2B5EF4-FFF2-40B4-BE49-F238E27FC236}">
                <a16:creationId xmlns:a16="http://schemas.microsoft.com/office/drawing/2014/main" id="{64881839-ECDB-4B61-817B-811AE498174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7ABABF7-0D85-4B16-B764-E807FD55E62A}"/>
              </a:ext>
            </a:extLst>
          </p:cNvPr>
          <p:cNvSpPr>
            <a:spLocks noGrp="1"/>
          </p:cNvSpPr>
          <p:nvPr>
            <p:ph type="sldNum" sz="quarter" idx="12"/>
          </p:nvPr>
        </p:nvSpPr>
        <p:spPr/>
        <p:txBody>
          <a:bodyPr/>
          <a:lstStyle/>
          <a:p>
            <a:fld id="{04D2F327-3532-4AC0-8CE0-206F10CBD5F4}" type="slidenum">
              <a:rPr lang="en-US" smtClean="0"/>
              <a:t>‹#›</a:t>
            </a:fld>
            <a:endParaRPr lang="en-US"/>
          </a:p>
        </p:txBody>
      </p:sp>
    </p:spTree>
    <p:extLst>
      <p:ext uri="{BB962C8B-B14F-4D97-AF65-F5344CB8AC3E}">
        <p14:creationId xmlns:p14="http://schemas.microsoft.com/office/powerpoint/2010/main" val="22697789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DAFA6AE-62CA-40B7-8248-042BC01705BD}"/>
              </a:ext>
            </a:extLst>
          </p:cNvPr>
          <p:cNvSpPr>
            <a:spLocks noGrp="1"/>
          </p:cNvSpPr>
          <p:nvPr>
            <p:ph type="dt" sz="half" idx="10"/>
          </p:nvPr>
        </p:nvSpPr>
        <p:spPr/>
        <p:txBody>
          <a:bodyPr/>
          <a:lstStyle/>
          <a:p>
            <a:fld id="{D1530A2C-155E-4670-BCE2-8AC485DD993F}" type="datetimeFigureOut">
              <a:rPr lang="en-US" smtClean="0"/>
              <a:t>8/9/2018</a:t>
            </a:fld>
            <a:endParaRPr lang="en-US"/>
          </a:p>
        </p:txBody>
      </p:sp>
      <p:sp>
        <p:nvSpPr>
          <p:cNvPr id="3" name="Footer Placeholder 2">
            <a:extLst>
              <a:ext uri="{FF2B5EF4-FFF2-40B4-BE49-F238E27FC236}">
                <a16:creationId xmlns:a16="http://schemas.microsoft.com/office/drawing/2014/main" id="{8F8BD137-9146-4087-95F4-D16331E3BD5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7270C68-7854-4C44-B7B3-E70877EDB678}"/>
              </a:ext>
            </a:extLst>
          </p:cNvPr>
          <p:cNvSpPr>
            <a:spLocks noGrp="1"/>
          </p:cNvSpPr>
          <p:nvPr>
            <p:ph type="sldNum" sz="quarter" idx="12"/>
          </p:nvPr>
        </p:nvSpPr>
        <p:spPr/>
        <p:txBody>
          <a:bodyPr/>
          <a:lstStyle/>
          <a:p>
            <a:fld id="{04D2F327-3532-4AC0-8CE0-206F10CBD5F4}" type="slidenum">
              <a:rPr lang="en-US" smtClean="0"/>
              <a:t>‹#›</a:t>
            </a:fld>
            <a:endParaRPr lang="en-US"/>
          </a:p>
        </p:txBody>
      </p:sp>
    </p:spTree>
    <p:extLst>
      <p:ext uri="{BB962C8B-B14F-4D97-AF65-F5344CB8AC3E}">
        <p14:creationId xmlns:p14="http://schemas.microsoft.com/office/powerpoint/2010/main" val="41871600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3E264-0665-481A-97AF-4BB4A2ECDD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9D769DB-8B54-484F-A239-C5151E19CEE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6B3D33D-F3F6-40D5-B06E-C29A7C60ED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B1E66C8-88E0-49E4-BA08-7EE268988A2F}"/>
              </a:ext>
            </a:extLst>
          </p:cNvPr>
          <p:cNvSpPr>
            <a:spLocks noGrp="1"/>
          </p:cNvSpPr>
          <p:nvPr>
            <p:ph type="dt" sz="half" idx="10"/>
          </p:nvPr>
        </p:nvSpPr>
        <p:spPr/>
        <p:txBody>
          <a:bodyPr/>
          <a:lstStyle/>
          <a:p>
            <a:fld id="{D1530A2C-155E-4670-BCE2-8AC485DD993F}" type="datetimeFigureOut">
              <a:rPr lang="en-US" smtClean="0"/>
              <a:t>8/9/2018</a:t>
            </a:fld>
            <a:endParaRPr lang="en-US"/>
          </a:p>
        </p:txBody>
      </p:sp>
      <p:sp>
        <p:nvSpPr>
          <p:cNvPr id="6" name="Footer Placeholder 5">
            <a:extLst>
              <a:ext uri="{FF2B5EF4-FFF2-40B4-BE49-F238E27FC236}">
                <a16:creationId xmlns:a16="http://schemas.microsoft.com/office/drawing/2014/main" id="{5C72B25F-0AED-411D-902F-504D43DCAF9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CD8FFD-8404-4FAE-9EE8-319D0ED95255}"/>
              </a:ext>
            </a:extLst>
          </p:cNvPr>
          <p:cNvSpPr>
            <a:spLocks noGrp="1"/>
          </p:cNvSpPr>
          <p:nvPr>
            <p:ph type="sldNum" sz="quarter" idx="12"/>
          </p:nvPr>
        </p:nvSpPr>
        <p:spPr/>
        <p:txBody>
          <a:bodyPr/>
          <a:lstStyle/>
          <a:p>
            <a:fld id="{04D2F327-3532-4AC0-8CE0-206F10CBD5F4}" type="slidenum">
              <a:rPr lang="en-US" smtClean="0"/>
              <a:t>‹#›</a:t>
            </a:fld>
            <a:endParaRPr lang="en-US"/>
          </a:p>
        </p:txBody>
      </p:sp>
    </p:spTree>
    <p:extLst>
      <p:ext uri="{BB962C8B-B14F-4D97-AF65-F5344CB8AC3E}">
        <p14:creationId xmlns:p14="http://schemas.microsoft.com/office/powerpoint/2010/main" val="24552422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431AF-9107-4EC9-A16A-13129D35475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721AF3C-19CB-4D49-9E9F-5651F876EB6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3625C74-8362-49AB-89F7-C45CA0288F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27B4BDD-9A9F-4EAB-BA92-FFF9FC454FE7}"/>
              </a:ext>
            </a:extLst>
          </p:cNvPr>
          <p:cNvSpPr>
            <a:spLocks noGrp="1"/>
          </p:cNvSpPr>
          <p:nvPr>
            <p:ph type="dt" sz="half" idx="10"/>
          </p:nvPr>
        </p:nvSpPr>
        <p:spPr/>
        <p:txBody>
          <a:bodyPr/>
          <a:lstStyle/>
          <a:p>
            <a:fld id="{D1530A2C-155E-4670-BCE2-8AC485DD993F}" type="datetimeFigureOut">
              <a:rPr lang="en-US" smtClean="0"/>
              <a:t>8/9/2018</a:t>
            </a:fld>
            <a:endParaRPr lang="en-US"/>
          </a:p>
        </p:txBody>
      </p:sp>
      <p:sp>
        <p:nvSpPr>
          <p:cNvPr id="6" name="Footer Placeholder 5">
            <a:extLst>
              <a:ext uri="{FF2B5EF4-FFF2-40B4-BE49-F238E27FC236}">
                <a16:creationId xmlns:a16="http://schemas.microsoft.com/office/drawing/2014/main" id="{D9DF20B3-71C8-496A-8308-49DE571D39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F42C9D-6ADB-454B-99E0-C9E21C50AEFF}"/>
              </a:ext>
            </a:extLst>
          </p:cNvPr>
          <p:cNvSpPr>
            <a:spLocks noGrp="1"/>
          </p:cNvSpPr>
          <p:nvPr>
            <p:ph type="sldNum" sz="quarter" idx="12"/>
          </p:nvPr>
        </p:nvSpPr>
        <p:spPr/>
        <p:txBody>
          <a:bodyPr/>
          <a:lstStyle/>
          <a:p>
            <a:fld id="{04D2F327-3532-4AC0-8CE0-206F10CBD5F4}" type="slidenum">
              <a:rPr lang="en-US" smtClean="0"/>
              <a:t>‹#›</a:t>
            </a:fld>
            <a:endParaRPr lang="en-US"/>
          </a:p>
        </p:txBody>
      </p:sp>
    </p:spTree>
    <p:extLst>
      <p:ext uri="{BB962C8B-B14F-4D97-AF65-F5344CB8AC3E}">
        <p14:creationId xmlns:p14="http://schemas.microsoft.com/office/powerpoint/2010/main" val="23181089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3A5A2-CC8C-4FE4-B568-E404B6E288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E83D3B6-EFB6-474D-94D4-9CDA2B4CF30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B930A2-C865-487E-B592-9D7CF7BA54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530A2C-155E-4670-BCE2-8AC485DD993F}" type="datetimeFigureOut">
              <a:rPr lang="en-US" smtClean="0"/>
              <a:t>8/9/2018</a:t>
            </a:fld>
            <a:endParaRPr lang="en-US"/>
          </a:p>
        </p:txBody>
      </p:sp>
      <p:sp>
        <p:nvSpPr>
          <p:cNvPr id="5" name="Footer Placeholder 4">
            <a:extLst>
              <a:ext uri="{FF2B5EF4-FFF2-40B4-BE49-F238E27FC236}">
                <a16:creationId xmlns:a16="http://schemas.microsoft.com/office/drawing/2014/main" id="{54C9E945-5CE6-4D51-8C67-CFB06580F8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AF19C85-5EE0-46F8-BD05-C8DDBB1DAB6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D2F327-3532-4AC0-8CE0-206F10CBD5F4}" type="slidenum">
              <a:rPr lang="en-US" smtClean="0"/>
              <a:t>‹#›</a:t>
            </a:fld>
            <a:endParaRPr lang="en-US"/>
          </a:p>
        </p:txBody>
      </p:sp>
    </p:spTree>
    <p:extLst>
      <p:ext uri="{BB962C8B-B14F-4D97-AF65-F5344CB8AC3E}">
        <p14:creationId xmlns:p14="http://schemas.microsoft.com/office/powerpoint/2010/main" val="5217705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hyperlink" Target="https://en.wikipedia.org/wiki/" TargetMode="External"/><Relationship Id="rId4" Type="http://schemas.openxmlformats.org/officeDocument/2006/relationships/hyperlink" Target="https://en.wikipedia.org/wiki/User:Emeldil"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3.png"/><Relationship Id="rId5" Type="http://schemas.microsoft.com/office/2007/relationships/hdphoto" Target="../media/hdphoto2.wdp"/><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slideLayout" Target="../slideLayouts/slideLayout7.xml"/><Relationship Id="rId1" Type="http://schemas.openxmlformats.org/officeDocument/2006/relationships/video" Target="https://www.youtube.com/embed/jbkSRLYSojo"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7.tmp"/><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microsoft.com/office/2007/relationships/hdphoto" Target="../media/hdphoto4.wdp"/></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microsoft.com/office/2007/relationships/hdphoto" Target="../media/hdphoto5.wdp"/></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microsoft.com/office/2007/relationships/hdphoto" Target="../media/hdphoto6.wdp"/><Relationship Id="rId4" Type="http://schemas.openxmlformats.org/officeDocument/2006/relationships/image" Target="../media/image27.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1.xml"/><Relationship Id="rId4" Type="http://schemas.openxmlformats.org/officeDocument/2006/relationships/image" Target="../media/image28.png"/></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5.xml"/><Relationship Id="rId1" Type="http://schemas.openxmlformats.org/officeDocument/2006/relationships/tags" Target="../tags/tag2.xml"/></Relationships>
</file>

<file path=ppt/slides/_rels/slide4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microsoft.com/office/2007/relationships/hdphoto" Target="../media/hdphoto7.wdp"/></Relationships>
</file>

<file path=ppt/slides/_rels/slide43.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48.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4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34.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38.tmp"/><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7.xml"/><Relationship Id="rId4" Type="http://schemas.openxmlformats.org/officeDocument/2006/relationships/image" Target="../media/image41.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lh5.googleusercontent.com/_tykTN2rMofsHl46pOtxx7YXdMfKhv1nBl-NkZhPuXhYHToMFQ7pjruc_yNXQAjqACdyRdRN8CkvRll19ozfHog1wvWjLLoky9UkmR_bhfVscjZVoCTMW7ydYdrk8tQ7TWNj5w1oRU8">
            <a:extLst>
              <a:ext uri="{FF2B5EF4-FFF2-40B4-BE49-F238E27FC236}">
                <a16:creationId xmlns:a16="http://schemas.microsoft.com/office/drawing/2014/main" id="{7FA07C9D-6DF5-422B-A79A-EE16F1350C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43933E8-BBF8-4E98-BD2D-8BF9B8924E0F}"/>
              </a:ext>
            </a:extLst>
          </p:cNvPr>
          <p:cNvSpPr>
            <a:spLocks noGrp="1"/>
          </p:cNvSpPr>
          <p:nvPr>
            <p:ph type="ctrTitle"/>
          </p:nvPr>
        </p:nvSpPr>
        <p:spPr>
          <a:xfrm>
            <a:off x="386316" y="1016037"/>
            <a:ext cx="5918791" cy="879475"/>
          </a:xfrm>
        </p:spPr>
        <p:txBody>
          <a:bodyPr>
            <a:normAutofit fontScale="90000"/>
          </a:bodyPr>
          <a:lstStyle/>
          <a:p>
            <a:pPr algn="l"/>
            <a:r>
              <a:rPr lang="en-US" b="1" dirty="0">
                <a:solidFill>
                  <a:schemeClr val="accent2"/>
                </a:solidFill>
                <a:latin typeface="+mn-lt"/>
              </a:rPr>
              <a:t>What’s the Story About Agile Data</a:t>
            </a:r>
          </a:p>
        </p:txBody>
      </p:sp>
      <p:sp>
        <p:nvSpPr>
          <p:cNvPr id="3" name="Subtitle 2">
            <a:extLst>
              <a:ext uri="{FF2B5EF4-FFF2-40B4-BE49-F238E27FC236}">
                <a16:creationId xmlns:a16="http://schemas.microsoft.com/office/drawing/2014/main" id="{C79E3271-50F8-4448-9F25-EAC511017F92}"/>
              </a:ext>
            </a:extLst>
          </p:cNvPr>
          <p:cNvSpPr>
            <a:spLocks noGrp="1"/>
          </p:cNvSpPr>
          <p:nvPr>
            <p:ph type="subTitle" idx="1"/>
          </p:nvPr>
        </p:nvSpPr>
        <p:spPr>
          <a:xfrm>
            <a:off x="386316" y="1893113"/>
            <a:ext cx="9144000" cy="1655762"/>
          </a:xfrm>
        </p:spPr>
        <p:txBody>
          <a:bodyPr/>
          <a:lstStyle/>
          <a:p>
            <a:pPr algn="l"/>
            <a:r>
              <a:rPr lang="en-US" dirty="0"/>
              <a:t>How Agile lost the data war, and what we need to do about it @</a:t>
            </a:r>
            <a:r>
              <a:rPr lang="en-US" dirty="0" err="1"/>
              <a:t>t_magennis</a:t>
            </a:r>
            <a:r>
              <a:rPr lang="en-US" dirty="0"/>
              <a:t> or troy.magennis@focusedobjective.com</a:t>
            </a:r>
          </a:p>
        </p:txBody>
      </p:sp>
    </p:spTree>
    <p:extLst>
      <p:ext uri="{BB962C8B-B14F-4D97-AF65-F5344CB8AC3E}">
        <p14:creationId xmlns:p14="http://schemas.microsoft.com/office/powerpoint/2010/main" val="37264266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6" name="Picture 2" descr="File:Campfire Pinecone.png">
            <a:extLst>
              <a:ext uri="{FF2B5EF4-FFF2-40B4-BE49-F238E27FC236}">
                <a16:creationId xmlns:a16="http://schemas.microsoft.com/office/drawing/2014/main" id="{27796C18-D776-4D78-8DE6-6406463D8C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4421" y="0"/>
            <a:ext cx="13852365" cy="6860988"/>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98D0E6D2-666C-4F4C-8FB1-9806148DDDBF}"/>
              </a:ext>
            </a:extLst>
          </p:cNvPr>
          <p:cNvSpPr/>
          <p:nvPr/>
        </p:nvSpPr>
        <p:spPr>
          <a:xfrm>
            <a:off x="9570774" y="6596390"/>
            <a:ext cx="2563522" cy="253916"/>
          </a:xfrm>
          <a:prstGeom prst="rect">
            <a:avLst/>
          </a:prstGeom>
        </p:spPr>
        <p:txBody>
          <a:bodyPr wrap="none">
            <a:spAutoFit/>
          </a:bodyPr>
          <a:lstStyle/>
          <a:p>
            <a:r>
              <a:rPr lang="en-US" sz="1050" dirty="0">
                <a:solidFill>
                  <a:schemeClr val="bg2">
                    <a:lumMod val="50000"/>
                  </a:schemeClr>
                </a:solidFill>
                <a:latin typeface="Arial" panose="020B0604020202020204" pitchFamily="34" charset="0"/>
              </a:rPr>
              <a:t>Attribution: </a:t>
            </a:r>
            <a:r>
              <a:rPr lang="en-US" sz="1050" dirty="0" err="1">
                <a:solidFill>
                  <a:schemeClr val="bg2">
                    <a:lumMod val="50000"/>
                  </a:schemeClr>
                </a:solidFill>
                <a:latin typeface="Arial" panose="020B0604020202020204" pitchFamily="34" charset="0"/>
                <a:hlinkClick r:id="rId4" tooltip="wikipedia:User:Emeldil"/>
              </a:rPr>
              <a:t>Emeldil</a:t>
            </a:r>
            <a:r>
              <a:rPr lang="en-US" sz="1050" dirty="0">
                <a:solidFill>
                  <a:schemeClr val="bg2">
                    <a:lumMod val="50000"/>
                  </a:schemeClr>
                </a:solidFill>
                <a:latin typeface="Arial" panose="020B0604020202020204" pitchFamily="34" charset="0"/>
              </a:rPr>
              <a:t> at </a:t>
            </a:r>
            <a:r>
              <a:rPr lang="en-US" sz="1050" dirty="0">
                <a:solidFill>
                  <a:schemeClr val="bg2">
                    <a:lumMod val="50000"/>
                  </a:schemeClr>
                </a:solidFill>
                <a:latin typeface="Arial" panose="020B0604020202020204" pitchFamily="34" charset="0"/>
                <a:hlinkClick r:id="rId5" tooltip="wikipedia:"/>
              </a:rPr>
              <a:t>English Wikipedia</a:t>
            </a:r>
            <a:endParaRPr lang="en-US" sz="1050" dirty="0">
              <a:solidFill>
                <a:schemeClr val="bg2">
                  <a:lumMod val="50000"/>
                </a:schemeClr>
              </a:solidFill>
            </a:endParaRPr>
          </a:p>
        </p:txBody>
      </p:sp>
      <p:sp>
        <p:nvSpPr>
          <p:cNvPr id="3" name="Rectangle 2">
            <a:extLst>
              <a:ext uri="{FF2B5EF4-FFF2-40B4-BE49-F238E27FC236}">
                <a16:creationId xmlns:a16="http://schemas.microsoft.com/office/drawing/2014/main" id="{C99FC982-0E24-48F4-B888-EA9D42F73B32}"/>
              </a:ext>
            </a:extLst>
          </p:cNvPr>
          <p:cNvSpPr/>
          <p:nvPr/>
        </p:nvSpPr>
        <p:spPr>
          <a:xfrm>
            <a:off x="8304573" y="6452933"/>
            <a:ext cx="3869167" cy="261610"/>
          </a:xfrm>
          <a:prstGeom prst="rect">
            <a:avLst/>
          </a:prstGeom>
        </p:spPr>
        <p:txBody>
          <a:bodyPr wrap="square">
            <a:spAutoFit/>
          </a:bodyPr>
          <a:lstStyle/>
          <a:p>
            <a:r>
              <a:rPr lang="en-US" sz="1050" dirty="0">
                <a:solidFill>
                  <a:schemeClr val="bg2">
                    <a:lumMod val="50000"/>
                  </a:schemeClr>
                </a:solidFill>
              </a:rPr>
              <a:t>https://commons.wikimedia.org/wiki/File:Campfire_Pinecone.png</a:t>
            </a:r>
          </a:p>
        </p:txBody>
      </p:sp>
      <p:sp>
        <p:nvSpPr>
          <p:cNvPr id="5" name="TextBox 4">
            <a:extLst>
              <a:ext uri="{FF2B5EF4-FFF2-40B4-BE49-F238E27FC236}">
                <a16:creationId xmlns:a16="http://schemas.microsoft.com/office/drawing/2014/main" id="{D4F7C550-E25A-43FE-9771-3598E7F594AB}"/>
              </a:ext>
            </a:extLst>
          </p:cNvPr>
          <p:cNvSpPr txBox="1"/>
          <p:nvPr/>
        </p:nvSpPr>
        <p:spPr>
          <a:xfrm>
            <a:off x="5637214" y="201466"/>
            <a:ext cx="6052032" cy="2585323"/>
          </a:xfrm>
          <a:prstGeom prst="rect">
            <a:avLst/>
          </a:prstGeom>
          <a:noFill/>
        </p:spPr>
        <p:txBody>
          <a:bodyPr wrap="square" rtlCol="0">
            <a:spAutoFit/>
          </a:bodyPr>
          <a:lstStyle/>
          <a:p>
            <a:pPr algn="r"/>
            <a:r>
              <a:rPr lang="en-US" sz="5400" b="1" dirty="0">
                <a:solidFill>
                  <a:schemeClr val="bg1">
                    <a:lumMod val="65000"/>
                  </a:schemeClr>
                </a:solidFill>
              </a:rPr>
              <a:t>Boring -&gt; </a:t>
            </a:r>
            <a:br>
              <a:rPr lang="en-US" sz="5400" b="1" dirty="0">
                <a:solidFill>
                  <a:schemeClr val="bg1">
                    <a:lumMod val="65000"/>
                  </a:schemeClr>
                </a:solidFill>
              </a:rPr>
            </a:br>
            <a:r>
              <a:rPr lang="en-US" sz="5400" b="1" dirty="0">
                <a:solidFill>
                  <a:schemeClr val="bg1">
                    <a:lumMod val="65000"/>
                  </a:schemeClr>
                </a:solidFill>
              </a:rPr>
              <a:t>Beautiful -&gt; </a:t>
            </a:r>
            <a:br>
              <a:rPr lang="en-US" sz="5400" b="1" dirty="0">
                <a:solidFill>
                  <a:schemeClr val="bg1">
                    <a:lumMod val="65000"/>
                  </a:schemeClr>
                </a:solidFill>
              </a:rPr>
            </a:br>
            <a:r>
              <a:rPr lang="en-US" sz="5400" b="1" dirty="0">
                <a:solidFill>
                  <a:schemeClr val="bg1">
                    <a:lumMod val="65000"/>
                  </a:schemeClr>
                </a:solidFill>
              </a:rPr>
              <a:t>Action</a:t>
            </a:r>
            <a:endParaRPr lang="en-US" sz="4400" dirty="0">
              <a:solidFill>
                <a:schemeClr val="bg1">
                  <a:lumMod val="65000"/>
                </a:schemeClr>
              </a:solidFill>
            </a:endParaRPr>
          </a:p>
        </p:txBody>
      </p:sp>
      <p:sp>
        <p:nvSpPr>
          <p:cNvPr id="6" name="TextBox 5">
            <a:extLst>
              <a:ext uri="{FF2B5EF4-FFF2-40B4-BE49-F238E27FC236}">
                <a16:creationId xmlns:a16="http://schemas.microsoft.com/office/drawing/2014/main" id="{CFB6B90C-DBB6-4C41-B210-55055FA2E2E0}"/>
              </a:ext>
            </a:extLst>
          </p:cNvPr>
          <p:cNvSpPr txBox="1"/>
          <p:nvPr/>
        </p:nvSpPr>
        <p:spPr>
          <a:xfrm>
            <a:off x="12429459" y="478465"/>
            <a:ext cx="1879565" cy="2862322"/>
          </a:xfrm>
          <a:prstGeom prst="rect">
            <a:avLst/>
          </a:prstGeom>
          <a:noFill/>
        </p:spPr>
        <p:txBody>
          <a:bodyPr wrap="square" rtlCol="0">
            <a:spAutoFit/>
          </a:bodyPr>
          <a:lstStyle/>
          <a:p>
            <a:r>
              <a:rPr lang="en-US" dirty="0"/>
              <a:t>Goal of slide: Introduce “stories” as the way humans share knowledge. How we engage in observation and recollection as a way to improve </a:t>
            </a:r>
          </a:p>
        </p:txBody>
      </p:sp>
    </p:spTree>
    <p:extLst>
      <p:ext uri="{BB962C8B-B14F-4D97-AF65-F5344CB8AC3E}">
        <p14:creationId xmlns:p14="http://schemas.microsoft.com/office/powerpoint/2010/main" val="35626787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8108" y="111266"/>
            <a:ext cx="9154236" cy="6635467"/>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42839" y="5882546"/>
            <a:ext cx="1948668" cy="583003"/>
          </a:xfrm>
          <a:prstGeom prst="rect">
            <a:avLst/>
          </a:prstGeom>
        </p:spPr>
      </p:pic>
      <p:sp>
        <p:nvSpPr>
          <p:cNvPr id="8" name="TextBox 7">
            <a:extLst>
              <a:ext uri="{FF2B5EF4-FFF2-40B4-BE49-F238E27FC236}">
                <a16:creationId xmlns:a16="http://schemas.microsoft.com/office/drawing/2014/main" id="{BAB204F5-8A56-4CD9-8BF5-C8167EF71F74}"/>
              </a:ext>
            </a:extLst>
          </p:cNvPr>
          <p:cNvSpPr txBox="1"/>
          <p:nvPr/>
        </p:nvSpPr>
        <p:spPr>
          <a:xfrm>
            <a:off x="12429459" y="478465"/>
            <a:ext cx="1879565" cy="1754326"/>
          </a:xfrm>
          <a:prstGeom prst="rect">
            <a:avLst/>
          </a:prstGeom>
          <a:noFill/>
        </p:spPr>
        <p:txBody>
          <a:bodyPr wrap="square" rtlCol="0">
            <a:spAutoFit/>
          </a:bodyPr>
          <a:lstStyle/>
          <a:p>
            <a:r>
              <a:rPr lang="en-US" dirty="0"/>
              <a:t>Goal of slide: Show how data alone is boring. Experts needed to interpret the story.</a:t>
            </a:r>
          </a:p>
        </p:txBody>
      </p:sp>
    </p:spTree>
    <p:extLst>
      <p:ext uri="{BB962C8B-B14F-4D97-AF65-F5344CB8AC3E}">
        <p14:creationId xmlns:p14="http://schemas.microsoft.com/office/powerpoint/2010/main" val="42564893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5596A1B-C81F-4371-8935-CAB1E5E801CE}"/>
              </a:ext>
            </a:extLst>
          </p:cNvPr>
          <p:cNvPicPr>
            <a:picLocks noChangeAspect="1"/>
          </p:cNvPicPr>
          <p:nvPr/>
        </p:nvPicPr>
        <p:blipFill>
          <a:blip r:embed="rId3"/>
          <a:stretch>
            <a:fillRect/>
          </a:stretch>
        </p:blipFill>
        <p:spPr>
          <a:xfrm>
            <a:off x="0" y="0"/>
            <a:ext cx="12192000" cy="6858000"/>
          </a:xfrm>
          <a:prstGeom prst="rect">
            <a:avLst/>
          </a:prstGeom>
        </p:spPr>
      </p:pic>
      <p:sp>
        <p:nvSpPr>
          <p:cNvPr id="3" name="TextBox 2"/>
          <p:cNvSpPr txBox="1"/>
          <p:nvPr/>
        </p:nvSpPr>
        <p:spPr>
          <a:xfrm rot="16200000">
            <a:off x="10607645" y="5169874"/>
            <a:ext cx="2098844" cy="584775"/>
          </a:xfrm>
          <a:prstGeom prst="rect">
            <a:avLst/>
          </a:prstGeom>
          <a:noFill/>
        </p:spPr>
        <p:txBody>
          <a:bodyPr wrap="none" rtlCol="0">
            <a:spAutoFit/>
          </a:bodyPr>
          <a:lstStyle/>
          <a:p>
            <a:r>
              <a:rPr lang="en-US" sz="3200" b="1" dirty="0">
                <a:solidFill>
                  <a:schemeClr val="bg2"/>
                </a:solidFill>
              </a:rPr>
              <a:t>Windy.com</a:t>
            </a:r>
            <a:endParaRPr lang="en-US" sz="2800" b="1" dirty="0">
              <a:solidFill>
                <a:schemeClr val="bg2"/>
              </a:solidFill>
            </a:endParaRPr>
          </a:p>
        </p:txBody>
      </p:sp>
      <p:sp>
        <p:nvSpPr>
          <p:cNvPr id="4" name="TextBox 3">
            <a:extLst>
              <a:ext uri="{FF2B5EF4-FFF2-40B4-BE49-F238E27FC236}">
                <a16:creationId xmlns:a16="http://schemas.microsoft.com/office/drawing/2014/main" id="{B407930C-2319-4E67-A065-B63EAE41B3D8}"/>
              </a:ext>
            </a:extLst>
          </p:cNvPr>
          <p:cNvSpPr txBox="1"/>
          <p:nvPr/>
        </p:nvSpPr>
        <p:spPr>
          <a:xfrm>
            <a:off x="12429459" y="478465"/>
            <a:ext cx="1879565" cy="2308324"/>
          </a:xfrm>
          <a:prstGeom prst="rect">
            <a:avLst/>
          </a:prstGeom>
          <a:noFill/>
        </p:spPr>
        <p:txBody>
          <a:bodyPr wrap="square" rtlCol="0">
            <a:spAutoFit/>
          </a:bodyPr>
          <a:lstStyle/>
          <a:p>
            <a:r>
              <a:rPr lang="en-US" dirty="0"/>
              <a:t>Goal of slide: Show how movement and animation help see change over time and make an immersive environment.</a:t>
            </a:r>
          </a:p>
        </p:txBody>
      </p:sp>
    </p:spTree>
    <p:extLst>
      <p:ext uri="{BB962C8B-B14F-4D97-AF65-F5344CB8AC3E}">
        <p14:creationId xmlns:p14="http://schemas.microsoft.com/office/powerpoint/2010/main" val="14065252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0A1E82B-9083-4E3E-B09F-2AECF86E8459}"/>
              </a:ext>
            </a:extLst>
          </p:cNvPr>
          <p:cNvSpPr/>
          <p:nvPr/>
        </p:nvSpPr>
        <p:spPr>
          <a:xfrm>
            <a:off x="5947782" y="213582"/>
            <a:ext cx="6764786" cy="523220"/>
          </a:xfrm>
          <a:prstGeom prst="rect">
            <a:avLst/>
          </a:prstGeom>
        </p:spPr>
        <p:txBody>
          <a:bodyPr wrap="square">
            <a:spAutoFit/>
          </a:bodyPr>
          <a:lstStyle/>
          <a:p>
            <a:r>
              <a:rPr lang="en-US" sz="2800" b="1" dirty="0">
                <a:solidFill>
                  <a:schemeClr val="bg1">
                    <a:lumMod val="75000"/>
                  </a:schemeClr>
                </a:solidFill>
                <a:latin typeface="Arial" panose="020B0604020202020204" pitchFamily="34" charset="0"/>
              </a:rPr>
              <a:t>Hans </a:t>
            </a:r>
            <a:r>
              <a:rPr lang="en-US" sz="2800" b="1" dirty="0" err="1">
                <a:solidFill>
                  <a:schemeClr val="bg1">
                    <a:lumMod val="75000"/>
                  </a:schemeClr>
                </a:solidFill>
                <a:latin typeface="Arial" panose="020B0604020202020204" pitchFamily="34" charset="0"/>
              </a:rPr>
              <a:t>Rosling</a:t>
            </a:r>
            <a:r>
              <a:rPr lang="en-US" sz="2000" b="1" dirty="0">
                <a:solidFill>
                  <a:schemeClr val="bg1">
                    <a:lumMod val="75000"/>
                  </a:schemeClr>
                </a:solidFill>
                <a:latin typeface="Arial" panose="020B0604020202020204" pitchFamily="34" charset="0"/>
              </a:rPr>
              <a:t> - </a:t>
            </a:r>
            <a:r>
              <a:rPr lang="en-US" sz="1600" dirty="0">
                <a:solidFill>
                  <a:schemeClr val="bg1">
                    <a:lumMod val="75000"/>
                  </a:schemeClr>
                </a:solidFill>
                <a:latin typeface="Arial" panose="020B0604020202020204" pitchFamily="34" charset="0"/>
              </a:rPr>
              <a:t>27 July 1948 – 7 February 2017 </a:t>
            </a:r>
            <a:r>
              <a:rPr lang="en-US" sz="2000" dirty="0">
                <a:solidFill>
                  <a:schemeClr val="bg1">
                    <a:lumMod val="75000"/>
                  </a:schemeClr>
                </a:solidFill>
                <a:latin typeface="Arial" panose="020B0604020202020204" pitchFamily="34" charset="0"/>
              </a:rPr>
              <a:t> </a:t>
            </a:r>
            <a:endParaRPr lang="en-US" sz="2000" dirty="0">
              <a:solidFill>
                <a:schemeClr val="bg1">
                  <a:lumMod val="75000"/>
                </a:schemeClr>
              </a:solidFill>
            </a:endParaRPr>
          </a:p>
        </p:txBody>
      </p:sp>
      <p:pic>
        <p:nvPicPr>
          <p:cNvPr id="7" name="Picture 2" descr="Hans Rosling 2012 Shankbone.JPG">
            <a:extLst>
              <a:ext uri="{FF2B5EF4-FFF2-40B4-BE49-F238E27FC236}">
                <a16:creationId xmlns:a16="http://schemas.microsoft.com/office/drawing/2014/main" id="{164EDEFB-93F4-4A85-9B60-7EC9C7179B5A}"/>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0" y="0"/>
            <a:ext cx="54864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244" name="Picture 4" descr="gapminder world">
            <a:extLst>
              <a:ext uri="{FF2B5EF4-FFF2-40B4-BE49-F238E27FC236}">
                <a16:creationId xmlns:a16="http://schemas.microsoft.com/office/drawing/2014/main" id="{17F63B19-C052-4E1D-B9CC-AAFDA6777522}"/>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6148873" y="2391398"/>
            <a:ext cx="5351397" cy="4253020"/>
          </a:xfrm>
          <a:prstGeom prst="rect">
            <a:avLst/>
          </a:prstGeom>
          <a:noFill/>
          <a:extLst>
            <a:ext uri="{909E8E84-426E-40DD-AFC4-6F175D3DCCD1}">
              <a14:hiddenFill xmlns:a14="http://schemas.microsoft.com/office/drawing/2010/main">
                <a:solidFill>
                  <a:srgbClr val="FFFFFF"/>
                </a:solidFill>
              </a14:hiddenFill>
            </a:ext>
          </a:extLst>
        </p:spPr>
      </p:pic>
      <p:pic>
        <p:nvPicPr>
          <p:cNvPr id="10246" name="Picture 6" descr="Gapminder - ">
            <a:extLst>
              <a:ext uri="{FF2B5EF4-FFF2-40B4-BE49-F238E27FC236}">
                <a16:creationId xmlns:a16="http://schemas.microsoft.com/office/drawing/2014/main" id="{3C473EA0-38EB-408B-B159-23BDFA1FCBFA}"/>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6125064" y="1411061"/>
            <a:ext cx="5351397" cy="725412"/>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516A95D6-4C40-4F56-9D88-DEB046E150BB}"/>
              </a:ext>
            </a:extLst>
          </p:cNvPr>
          <p:cNvSpPr txBox="1"/>
          <p:nvPr/>
        </p:nvSpPr>
        <p:spPr>
          <a:xfrm>
            <a:off x="12429459" y="478465"/>
            <a:ext cx="1879565" cy="3693319"/>
          </a:xfrm>
          <a:prstGeom prst="rect">
            <a:avLst/>
          </a:prstGeom>
          <a:noFill/>
        </p:spPr>
        <p:txBody>
          <a:bodyPr wrap="square" rtlCol="0">
            <a:spAutoFit/>
          </a:bodyPr>
          <a:lstStyle/>
          <a:p>
            <a:r>
              <a:rPr lang="en-US" dirty="0"/>
              <a:t>Goal of slide: Introduce data hero 2. Hans </a:t>
            </a:r>
            <a:r>
              <a:rPr lang="en-US" dirty="0" err="1"/>
              <a:t>Rosling</a:t>
            </a:r>
            <a:r>
              <a:rPr lang="en-US" dirty="0"/>
              <a:t> who was tragically lost last year to Cancer.</a:t>
            </a:r>
          </a:p>
          <a:p>
            <a:endParaRPr lang="en-US" dirty="0"/>
          </a:p>
          <a:p>
            <a:r>
              <a:rPr lang="en-US" dirty="0"/>
              <a:t>He took on the challenge of changing the world by make Global Health data available.</a:t>
            </a:r>
          </a:p>
        </p:txBody>
      </p:sp>
    </p:spTree>
    <p:extLst>
      <p:ext uri="{BB962C8B-B14F-4D97-AF65-F5344CB8AC3E}">
        <p14:creationId xmlns:p14="http://schemas.microsoft.com/office/powerpoint/2010/main" val="29791703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B944D7B-80AD-4D78-9B73-10D9A85B06FD}"/>
              </a:ext>
            </a:extLst>
          </p:cNvPr>
          <p:cNvSpPr txBox="1"/>
          <p:nvPr/>
        </p:nvSpPr>
        <p:spPr>
          <a:xfrm>
            <a:off x="5479312" y="0"/>
            <a:ext cx="6048964" cy="369332"/>
          </a:xfrm>
          <a:prstGeom prst="rect">
            <a:avLst/>
          </a:prstGeom>
          <a:noFill/>
        </p:spPr>
        <p:txBody>
          <a:bodyPr wrap="none" rtlCol="0">
            <a:spAutoFit/>
          </a:bodyPr>
          <a:lstStyle/>
          <a:p>
            <a:r>
              <a:rPr lang="en-US" dirty="0">
                <a:solidFill>
                  <a:schemeClr val="bg2"/>
                </a:solidFill>
              </a:rPr>
              <a:t>NOTE: Replace with embedded video in case of network issues</a:t>
            </a:r>
          </a:p>
        </p:txBody>
      </p:sp>
      <p:pic>
        <p:nvPicPr>
          <p:cNvPr id="2" name="Online Media 1" title="Hans Rosling's 200 Countries, 200 Years, 4 Minutes - The Joy of Stats - BBC Four">
            <a:hlinkClick r:id="" action="ppaction://media"/>
            <a:extLst>
              <a:ext uri="{FF2B5EF4-FFF2-40B4-BE49-F238E27FC236}">
                <a16:creationId xmlns:a16="http://schemas.microsoft.com/office/drawing/2014/main" id="{6CBC0C97-ED4D-4D43-8500-63D372AA0EF1}"/>
              </a:ext>
            </a:extLst>
          </p:cNvPr>
          <p:cNvPicPr>
            <a:picLocks noRot="1" noChangeAspect="1"/>
          </p:cNvPicPr>
          <p:nvPr>
            <a:videoFile r:link="rId1"/>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5340710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1E1A7D-CF93-44C7-AD60-6FA4E226FD43}"/>
              </a:ext>
            </a:extLst>
          </p:cNvPr>
          <p:cNvSpPr txBox="1"/>
          <p:nvPr/>
        </p:nvSpPr>
        <p:spPr>
          <a:xfrm>
            <a:off x="196701" y="1972550"/>
            <a:ext cx="11798595" cy="3416320"/>
          </a:xfrm>
          <a:prstGeom prst="rect">
            <a:avLst/>
          </a:prstGeom>
          <a:noFill/>
        </p:spPr>
        <p:txBody>
          <a:bodyPr wrap="square" rtlCol="0">
            <a:spAutoFit/>
          </a:bodyPr>
          <a:lstStyle/>
          <a:p>
            <a:pPr algn="ctr"/>
            <a:r>
              <a:rPr lang="en-US" sz="7200" dirty="0">
                <a:solidFill>
                  <a:schemeClr val="bg2"/>
                </a:solidFill>
              </a:rPr>
              <a:t>Having the </a:t>
            </a:r>
            <a:r>
              <a:rPr lang="en-US" sz="7200" b="1" dirty="0">
                <a:solidFill>
                  <a:schemeClr val="accent2"/>
                </a:solidFill>
              </a:rPr>
              <a:t>data</a:t>
            </a:r>
            <a:r>
              <a:rPr lang="en-US" sz="7200" dirty="0">
                <a:solidFill>
                  <a:schemeClr val="bg2"/>
                </a:solidFill>
              </a:rPr>
              <a:t> isn’t enough</a:t>
            </a:r>
            <a:endParaRPr lang="en-US" sz="7200" b="1" dirty="0">
              <a:solidFill>
                <a:schemeClr val="bg2"/>
              </a:solidFill>
            </a:endParaRPr>
          </a:p>
          <a:p>
            <a:pPr algn="ctr"/>
            <a:r>
              <a:rPr lang="en-US" sz="7200" dirty="0">
                <a:solidFill>
                  <a:schemeClr val="bg2"/>
                </a:solidFill>
              </a:rPr>
              <a:t>You have to tell the </a:t>
            </a:r>
            <a:r>
              <a:rPr lang="en-US" sz="7200" b="1" dirty="0">
                <a:solidFill>
                  <a:schemeClr val="accent2"/>
                </a:solidFill>
              </a:rPr>
              <a:t>story</a:t>
            </a:r>
            <a:r>
              <a:rPr lang="en-US" sz="7200" dirty="0">
                <a:solidFill>
                  <a:schemeClr val="bg2"/>
                </a:solidFill>
              </a:rPr>
              <a:t> that leads to the right </a:t>
            </a:r>
            <a:r>
              <a:rPr lang="en-US" sz="7200" b="1" dirty="0">
                <a:solidFill>
                  <a:schemeClr val="accent2"/>
                </a:solidFill>
              </a:rPr>
              <a:t>action</a:t>
            </a:r>
          </a:p>
        </p:txBody>
      </p:sp>
      <p:sp>
        <p:nvSpPr>
          <p:cNvPr id="3" name="Rectangle 2">
            <a:extLst>
              <a:ext uri="{FF2B5EF4-FFF2-40B4-BE49-F238E27FC236}">
                <a16:creationId xmlns:a16="http://schemas.microsoft.com/office/drawing/2014/main" id="{91D48565-29B9-4DD4-8328-00F850FE85CD}"/>
              </a:ext>
            </a:extLst>
          </p:cNvPr>
          <p:cNvSpPr/>
          <p:nvPr/>
        </p:nvSpPr>
        <p:spPr>
          <a:xfrm>
            <a:off x="2450162" y="489103"/>
            <a:ext cx="7291676" cy="769441"/>
          </a:xfrm>
          <a:prstGeom prst="rect">
            <a:avLst/>
          </a:prstGeom>
        </p:spPr>
        <p:txBody>
          <a:bodyPr wrap="none">
            <a:spAutoFit/>
          </a:bodyPr>
          <a:lstStyle/>
          <a:p>
            <a:pPr algn="ctr"/>
            <a:r>
              <a:rPr lang="en-US" sz="4400" dirty="0">
                <a:solidFill>
                  <a:schemeClr val="bg2"/>
                </a:solidFill>
              </a:rPr>
              <a:t>Agile Community Call to Action</a:t>
            </a:r>
          </a:p>
        </p:txBody>
      </p:sp>
    </p:spTree>
    <p:extLst>
      <p:ext uri="{BB962C8B-B14F-4D97-AF65-F5344CB8AC3E}">
        <p14:creationId xmlns:p14="http://schemas.microsoft.com/office/powerpoint/2010/main" val="23539161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44E6C31-587C-43D2-808F-7C7AF9FE8935}"/>
              </a:ext>
            </a:extLst>
          </p:cNvPr>
          <p:cNvSpPr txBox="1"/>
          <p:nvPr/>
        </p:nvSpPr>
        <p:spPr>
          <a:xfrm>
            <a:off x="407719" y="0"/>
            <a:ext cx="11376561" cy="6463308"/>
          </a:xfrm>
          <a:prstGeom prst="rect">
            <a:avLst/>
          </a:prstGeom>
          <a:noFill/>
        </p:spPr>
        <p:txBody>
          <a:bodyPr wrap="square" rtlCol="0">
            <a:spAutoFit/>
          </a:bodyPr>
          <a:lstStyle/>
          <a:p>
            <a:pPr algn="ctr"/>
            <a:r>
              <a:rPr lang="en-US" sz="13800" dirty="0">
                <a:solidFill>
                  <a:schemeClr val="accent2"/>
                </a:solidFill>
              </a:rPr>
              <a:t>Data</a:t>
            </a:r>
            <a:r>
              <a:rPr lang="en-US" sz="13800" dirty="0">
                <a:solidFill>
                  <a:schemeClr val="bg2"/>
                </a:solidFill>
              </a:rPr>
              <a:t> is a </a:t>
            </a:r>
            <a:r>
              <a:rPr lang="en-US" sz="13800" dirty="0">
                <a:solidFill>
                  <a:schemeClr val="accent5"/>
                </a:solidFill>
              </a:rPr>
              <a:t>People</a:t>
            </a:r>
            <a:r>
              <a:rPr lang="en-US" sz="13800" dirty="0">
                <a:solidFill>
                  <a:schemeClr val="bg2"/>
                </a:solidFill>
              </a:rPr>
              <a:t> Problem</a:t>
            </a:r>
          </a:p>
        </p:txBody>
      </p:sp>
    </p:spTree>
    <p:extLst>
      <p:ext uri="{BB962C8B-B14F-4D97-AF65-F5344CB8AC3E}">
        <p14:creationId xmlns:p14="http://schemas.microsoft.com/office/powerpoint/2010/main" val="25484983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4C9B87F-D330-461D-96BD-E4F7DE0ADFEC}"/>
              </a:ext>
            </a:extLst>
          </p:cNvPr>
          <p:cNvSpPr/>
          <p:nvPr/>
        </p:nvSpPr>
        <p:spPr>
          <a:xfrm>
            <a:off x="554665" y="259702"/>
            <a:ext cx="11082669" cy="5386090"/>
          </a:xfrm>
          <a:prstGeom prst="rect">
            <a:avLst/>
          </a:prstGeom>
        </p:spPr>
        <p:txBody>
          <a:bodyPr wrap="square">
            <a:spAutoFit/>
          </a:bodyPr>
          <a:lstStyle/>
          <a:p>
            <a:pPr algn="ctr"/>
            <a:r>
              <a:rPr lang="en-US" sz="8800" dirty="0">
                <a:solidFill>
                  <a:schemeClr val="bg2"/>
                </a:solidFill>
              </a:rPr>
              <a:t>“We learn from history, that we do </a:t>
            </a:r>
            <a:r>
              <a:rPr lang="en-US" sz="8800" dirty="0">
                <a:solidFill>
                  <a:schemeClr val="accent2"/>
                </a:solidFill>
              </a:rPr>
              <a:t>not learn </a:t>
            </a:r>
            <a:r>
              <a:rPr lang="en-US" sz="8800" dirty="0">
                <a:solidFill>
                  <a:schemeClr val="bg2"/>
                </a:solidFill>
              </a:rPr>
              <a:t>from history.”</a:t>
            </a:r>
          </a:p>
          <a:p>
            <a:pPr algn="ctr"/>
            <a:endParaRPr lang="en-US" sz="4000" b="0" i="0" dirty="0">
              <a:solidFill>
                <a:schemeClr val="bg2"/>
              </a:solidFill>
              <a:effectLst/>
              <a:latin typeface="Bookerly"/>
            </a:endParaRPr>
          </a:p>
          <a:p>
            <a:pPr algn="ctr"/>
            <a:r>
              <a:rPr lang="en-US" sz="4000" dirty="0">
                <a:solidFill>
                  <a:schemeClr val="bg2"/>
                </a:solidFill>
              </a:rPr>
              <a:t>Friedrich Hegel</a:t>
            </a:r>
          </a:p>
        </p:txBody>
      </p:sp>
      <p:pic>
        <p:nvPicPr>
          <p:cNvPr id="4098" name="Picture 2" descr="Related image">
            <a:extLst>
              <a:ext uri="{FF2B5EF4-FFF2-40B4-BE49-F238E27FC236}">
                <a16:creationId xmlns:a16="http://schemas.microsoft.com/office/drawing/2014/main" id="{BE15BC74-15F0-4307-B2AB-07394BA0D1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7564" y="4536373"/>
            <a:ext cx="2061925" cy="2061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27591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433877D-3A29-4D69-9EF3-BA9D25C9386E}"/>
              </a:ext>
            </a:extLst>
          </p:cNvPr>
          <p:cNvSpPr>
            <a:spLocks noGrp="1"/>
          </p:cNvSpPr>
          <p:nvPr>
            <p:ph type="ftr" sz="quarter" idx="11"/>
          </p:nvPr>
        </p:nvSpPr>
        <p:spPr/>
        <p:txBody>
          <a:bodyPr/>
          <a:lstStyle/>
          <a:p>
            <a:r>
              <a:rPr lang="en-US" sz="1000"/>
              <a:t>@t_magennis</a:t>
            </a:r>
          </a:p>
        </p:txBody>
      </p:sp>
      <p:pic>
        <p:nvPicPr>
          <p:cNvPr id="2050" name="Picture 2" descr="http://ritholtz.com/wp-content/uploads/2016/09/1-71TzKnr7bzXU_l_pU6DCNA.jpeg">
            <a:extLst>
              <a:ext uri="{FF2B5EF4-FFF2-40B4-BE49-F238E27FC236}">
                <a16:creationId xmlns:a16="http://schemas.microsoft.com/office/drawing/2014/main" id="{191C55FC-E63D-4EAE-A47A-358FD49EEA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06575" y="0"/>
            <a:ext cx="85788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25531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8C050D3-BC76-42A5-BBB4-79917FCF322D}"/>
              </a:ext>
            </a:extLst>
          </p:cNvPr>
          <p:cNvSpPr>
            <a:spLocks noGrp="1"/>
          </p:cNvSpPr>
          <p:nvPr>
            <p:ph type="ftr" sz="quarter" idx="11"/>
          </p:nvPr>
        </p:nvSpPr>
        <p:spPr/>
        <p:txBody>
          <a:bodyPr/>
          <a:lstStyle/>
          <a:p>
            <a:r>
              <a:rPr lang="en-US"/>
              <a:t>@t_magennis</a:t>
            </a:r>
          </a:p>
        </p:txBody>
      </p:sp>
      <p:pic>
        <p:nvPicPr>
          <p:cNvPr id="3" name="Picture 2" descr="Screen Clipping">
            <a:extLst>
              <a:ext uri="{FF2B5EF4-FFF2-40B4-BE49-F238E27FC236}">
                <a16:creationId xmlns:a16="http://schemas.microsoft.com/office/drawing/2014/main" id="{E58E6559-B35B-480D-944B-90D01C3045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617562"/>
            <a:ext cx="13701076" cy="10180661"/>
          </a:xfrm>
          <a:prstGeom prst="rect">
            <a:avLst/>
          </a:prstGeom>
        </p:spPr>
      </p:pic>
      <p:sp>
        <p:nvSpPr>
          <p:cNvPr id="5" name="Rectangle: Rounded Corners 4">
            <a:extLst>
              <a:ext uri="{FF2B5EF4-FFF2-40B4-BE49-F238E27FC236}">
                <a16:creationId xmlns:a16="http://schemas.microsoft.com/office/drawing/2014/main" id="{A4FF4ABA-5D6C-4924-A535-48780A3A0DB2}"/>
              </a:ext>
            </a:extLst>
          </p:cNvPr>
          <p:cNvSpPr/>
          <p:nvPr/>
        </p:nvSpPr>
        <p:spPr>
          <a:xfrm>
            <a:off x="6686550" y="4711470"/>
            <a:ext cx="5505450" cy="1098779"/>
          </a:xfrm>
          <a:prstGeom prst="roundRect">
            <a:avLst/>
          </a:prstGeom>
          <a:noFill/>
          <a:ln w="146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3831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42" name="Picture 2" descr="Artwork for early Australian and New Zealand releases">
            <a:extLst>
              <a:ext uri="{FF2B5EF4-FFF2-40B4-BE49-F238E27FC236}">
                <a16:creationId xmlns:a16="http://schemas.microsoft.com/office/drawing/2014/main" id="{D82F94B2-9C65-484F-AB3B-A68F737C16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25492" y="32087"/>
            <a:ext cx="6724045" cy="652819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8F38513-7185-4E8B-A75B-88425EBB87AD}"/>
              </a:ext>
            </a:extLst>
          </p:cNvPr>
          <p:cNvSpPr txBox="1"/>
          <p:nvPr/>
        </p:nvSpPr>
        <p:spPr>
          <a:xfrm>
            <a:off x="2596800" y="4667693"/>
            <a:ext cx="6381427" cy="1754326"/>
          </a:xfrm>
          <a:prstGeom prst="rect">
            <a:avLst/>
          </a:prstGeom>
          <a:solidFill>
            <a:schemeClr val="accent4">
              <a:lumMod val="20000"/>
              <a:lumOff val="80000"/>
              <a:alpha val="80000"/>
            </a:schemeClr>
          </a:solidFill>
        </p:spPr>
        <p:txBody>
          <a:bodyPr wrap="none" rtlCol="0">
            <a:spAutoFit/>
          </a:bodyPr>
          <a:lstStyle/>
          <a:p>
            <a:r>
              <a:rPr lang="en-US" sz="5400" dirty="0">
                <a:latin typeface="Arial Black" panose="020B0A04020102020204" pitchFamily="34" charset="0"/>
              </a:rPr>
              <a:t>Dirty Data </a:t>
            </a:r>
            <a:br>
              <a:rPr lang="en-US" sz="5400" dirty="0">
                <a:latin typeface="Arial Black" panose="020B0A04020102020204" pitchFamily="34" charset="0"/>
              </a:rPr>
            </a:br>
            <a:r>
              <a:rPr lang="en-US" sz="5400" dirty="0">
                <a:latin typeface="Arial Black" panose="020B0A04020102020204" pitchFamily="34" charset="0"/>
              </a:rPr>
              <a:t>Done Dirt Cheap</a:t>
            </a:r>
          </a:p>
        </p:txBody>
      </p:sp>
      <p:sp>
        <p:nvSpPr>
          <p:cNvPr id="5" name="TextBox 4">
            <a:extLst>
              <a:ext uri="{FF2B5EF4-FFF2-40B4-BE49-F238E27FC236}">
                <a16:creationId xmlns:a16="http://schemas.microsoft.com/office/drawing/2014/main" id="{6263BACC-9FB8-402F-91CF-0698DCE8B209}"/>
              </a:ext>
            </a:extLst>
          </p:cNvPr>
          <p:cNvSpPr txBox="1"/>
          <p:nvPr/>
        </p:nvSpPr>
        <p:spPr>
          <a:xfrm>
            <a:off x="9307558" y="5794912"/>
            <a:ext cx="1152880" cy="369332"/>
          </a:xfrm>
          <a:prstGeom prst="rect">
            <a:avLst/>
          </a:prstGeom>
          <a:noFill/>
        </p:spPr>
        <p:txBody>
          <a:bodyPr wrap="none" rtlCol="0">
            <a:spAutoFit/>
          </a:bodyPr>
          <a:lstStyle/>
          <a:p>
            <a:r>
              <a:rPr lang="en-US" dirty="0">
                <a:solidFill>
                  <a:schemeClr val="bg2"/>
                </a:solidFill>
              </a:rPr>
              <a:t>My Album</a:t>
            </a:r>
          </a:p>
        </p:txBody>
      </p:sp>
      <p:sp>
        <p:nvSpPr>
          <p:cNvPr id="6" name="TextBox 5">
            <a:extLst>
              <a:ext uri="{FF2B5EF4-FFF2-40B4-BE49-F238E27FC236}">
                <a16:creationId xmlns:a16="http://schemas.microsoft.com/office/drawing/2014/main" id="{8D658732-1E6D-4FF6-93A8-37A449DECE60}"/>
              </a:ext>
            </a:extLst>
          </p:cNvPr>
          <p:cNvSpPr txBox="1"/>
          <p:nvPr/>
        </p:nvSpPr>
        <p:spPr>
          <a:xfrm rot="18919259">
            <a:off x="1847447" y="1065004"/>
            <a:ext cx="3451201" cy="584775"/>
          </a:xfrm>
          <a:prstGeom prst="rect">
            <a:avLst/>
          </a:prstGeom>
          <a:solidFill>
            <a:schemeClr val="tx1">
              <a:alpha val="44000"/>
            </a:schemeClr>
          </a:solidFill>
        </p:spPr>
        <p:txBody>
          <a:bodyPr wrap="none" rtlCol="0">
            <a:spAutoFit/>
          </a:bodyPr>
          <a:lstStyle/>
          <a:p>
            <a:r>
              <a:rPr lang="en-US" sz="3200" b="1" dirty="0">
                <a:solidFill>
                  <a:schemeClr val="bg2"/>
                </a:solidFill>
                <a:latin typeface="Arial Black" panose="020B0A04020102020204" pitchFamily="34" charset="0"/>
              </a:rPr>
              <a:t>Agile/Waterfall</a:t>
            </a:r>
          </a:p>
        </p:txBody>
      </p:sp>
      <p:cxnSp>
        <p:nvCxnSpPr>
          <p:cNvPr id="8" name="Straight Connector 7">
            <a:extLst>
              <a:ext uri="{FF2B5EF4-FFF2-40B4-BE49-F238E27FC236}">
                <a16:creationId xmlns:a16="http://schemas.microsoft.com/office/drawing/2014/main" id="{63B935B8-D6B3-4FF8-991B-513AC54D7ED6}"/>
              </a:ext>
            </a:extLst>
          </p:cNvPr>
          <p:cNvCxnSpPr/>
          <p:nvPr/>
        </p:nvCxnSpPr>
        <p:spPr>
          <a:xfrm flipH="1">
            <a:off x="2743200" y="297714"/>
            <a:ext cx="1190847" cy="1371600"/>
          </a:xfrm>
          <a:prstGeom prst="line">
            <a:avLst/>
          </a:prstGeom>
          <a:ln w="73025">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27B0570A-999E-4642-80AA-8907F8D759E3}"/>
              </a:ext>
            </a:extLst>
          </p:cNvPr>
          <p:cNvSpPr txBox="1"/>
          <p:nvPr/>
        </p:nvSpPr>
        <p:spPr>
          <a:xfrm>
            <a:off x="9307558" y="6211669"/>
            <a:ext cx="2884442" cy="646331"/>
          </a:xfrm>
          <a:prstGeom prst="rect">
            <a:avLst/>
          </a:prstGeom>
          <a:noFill/>
        </p:spPr>
        <p:txBody>
          <a:bodyPr wrap="square" rtlCol="0">
            <a:spAutoFit/>
          </a:bodyPr>
          <a:lstStyle/>
          <a:p>
            <a:r>
              <a:rPr lang="en-US" dirty="0">
                <a:solidFill>
                  <a:schemeClr val="bg2"/>
                </a:solidFill>
              </a:rPr>
              <a:t>Nah, But I am from Australia like AC/DC</a:t>
            </a:r>
          </a:p>
        </p:txBody>
      </p:sp>
    </p:spTree>
    <p:extLst>
      <p:ext uri="{BB962C8B-B14F-4D97-AF65-F5344CB8AC3E}">
        <p14:creationId xmlns:p14="http://schemas.microsoft.com/office/powerpoint/2010/main" val="11540087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1E1A7D-CF93-44C7-AD60-6FA4E226FD43}"/>
              </a:ext>
            </a:extLst>
          </p:cNvPr>
          <p:cNvSpPr txBox="1"/>
          <p:nvPr/>
        </p:nvSpPr>
        <p:spPr>
          <a:xfrm>
            <a:off x="196702" y="3322851"/>
            <a:ext cx="11798595" cy="2862322"/>
          </a:xfrm>
          <a:prstGeom prst="rect">
            <a:avLst/>
          </a:prstGeom>
          <a:noFill/>
        </p:spPr>
        <p:txBody>
          <a:bodyPr wrap="square" rtlCol="0">
            <a:spAutoFit/>
          </a:bodyPr>
          <a:lstStyle/>
          <a:p>
            <a:pPr algn="ctr"/>
            <a:r>
              <a:rPr lang="en-US" sz="6000" dirty="0">
                <a:solidFill>
                  <a:schemeClr val="bg2"/>
                </a:solidFill>
              </a:rPr>
              <a:t>Use</a:t>
            </a:r>
            <a:r>
              <a:rPr lang="en-US" sz="6000" b="1" dirty="0">
                <a:solidFill>
                  <a:schemeClr val="bg2"/>
                </a:solidFill>
              </a:rPr>
              <a:t> </a:t>
            </a:r>
            <a:r>
              <a:rPr lang="en-US" sz="6000" b="1" dirty="0">
                <a:solidFill>
                  <a:schemeClr val="accent5"/>
                </a:solidFill>
              </a:rPr>
              <a:t>experience</a:t>
            </a:r>
            <a:r>
              <a:rPr lang="en-US" sz="6000" b="1" dirty="0">
                <a:solidFill>
                  <a:schemeClr val="bg2"/>
                </a:solidFill>
              </a:rPr>
              <a:t> alone </a:t>
            </a:r>
            <a:r>
              <a:rPr lang="en-US" sz="6000" dirty="0">
                <a:solidFill>
                  <a:schemeClr val="bg2"/>
                </a:solidFill>
              </a:rPr>
              <a:t>and we might be wrong due to cognitive </a:t>
            </a:r>
            <a:r>
              <a:rPr lang="en-US" sz="6000" b="1" dirty="0">
                <a:solidFill>
                  <a:schemeClr val="accent5"/>
                </a:solidFill>
              </a:rPr>
              <a:t>bias</a:t>
            </a:r>
          </a:p>
          <a:p>
            <a:pPr algn="ctr"/>
            <a:endParaRPr lang="en-US" sz="6000" b="1" dirty="0">
              <a:solidFill>
                <a:schemeClr val="bg2"/>
              </a:solidFill>
            </a:endParaRPr>
          </a:p>
        </p:txBody>
      </p:sp>
      <p:sp>
        <p:nvSpPr>
          <p:cNvPr id="3" name="Rectangle 2">
            <a:extLst>
              <a:ext uri="{FF2B5EF4-FFF2-40B4-BE49-F238E27FC236}">
                <a16:creationId xmlns:a16="http://schemas.microsoft.com/office/drawing/2014/main" id="{F018C93D-87C7-4689-A7F8-A642755E2239}"/>
              </a:ext>
            </a:extLst>
          </p:cNvPr>
          <p:cNvSpPr/>
          <p:nvPr/>
        </p:nvSpPr>
        <p:spPr>
          <a:xfrm>
            <a:off x="0" y="672827"/>
            <a:ext cx="11674456" cy="1938992"/>
          </a:xfrm>
          <a:prstGeom prst="rect">
            <a:avLst/>
          </a:prstGeom>
        </p:spPr>
        <p:txBody>
          <a:bodyPr wrap="square">
            <a:spAutoFit/>
          </a:bodyPr>
          <a:lstStyle/>
          <a:p>
            <a:pPr algn="ctr"/>
            <a:r>
              <a:rPr lang="en-US" sz="6000" dirty="0">
                <a:solidFill>
                  <a:schemeClr val="bg2"/>
                </a:solidFill>
              </a:rPr>
              <a:t>Use</a:t>
            </a:r>
            <a:r>
              <a:rPr lang="en-US" sz="6000" b="1" dirty="0">
                <a:solidFill>
                  <a:schemeClr val="bg2"/>
                </a:solidFill>
              </a:rPr>
              <a:t> historical </a:t>
            </a:r>
            <a:r>
              <a:rPr lang="en-US" sz="6000" b="1" dirty="0">
                <a:solidFill>
                  <a:schemeClr val="accent2"/>
                </a:solidFill>
              </a:rPr>
              <a:t>data</a:t>
            </a:r>
            <a:r>
              <a:rPr lang="en-US" sz="6000" b="1" dirty="0">
                <a:solidFill>
                  <a:schemeClr val="bg2"/>
                </a:solidFill>
              </a:rPr>
              <a:t> alone </a:t>
            </a:r>
            <a:r>
              <a:rPr lang="en-US" sz="6000" dirty="0">
                <a:solidFill>
                  <a:schemeClr val="bg2"/>
                </a:solidFill>
              </a:rPr>
              <a:t>and we might be wrong due to </a:t>
            </a:r>
            <a:r>
              <a:rPr lang="en-US" sz="6000" b="1" dirty="0">
                <a:solidFill>
                  <a:schemeClr val="accent2"/>
                </a:solidFill>
              </a:rPr>
              <a:t>context</a:t>
            </a:r>
            <a:endParaRPr lang="en-US" sz="5400" b="1" dirty="0">
              <a:solidFill>
                <a:schemeClr val="accent2"/>
              </a:solidFill>
            </a:endParaRPr>
          </a:p>
        </p:txBody>
      </p:sp>
    </p:spTree>
    <p:extLst>
      <p:ext uri="{BB962C8B-B14F-4D97-AF65-F5344CB8AC3E}">
        <p14:creationId xmlns:p14="http://schemas.microsoft.com/office/powerpoint/2010/main" val="2120794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1E1A7D-CF93-44C7-AD60-6FA4E226FD43}"/>
              </a:ext>
            </a:extLst>
          </p:cNvPr>
          <p:cNvSpPr txBox="1"/>
          <p:nvPr/>
        </p:nvSpPr>
        <p:spPr>
          <a:xfrm>
            <a:off x="196702" y="672828"/>
            <a:ext cx="11798595" cy="5447645"/>
          </a:xfrm>
          <a:prstGeom prst="rect">
            <a:avLst/>
          </a:prstGeom>
          <a:noFill/>
        </p:spPr>
        <p:txBody>
          <a:bodyPr wrap="square" rtlCol="0">
            <a:spAutoFit/>
          </a:bodyPr>
          <a:lstStyle/>
          <a:p>
            <a:pPr algn="ctr"/>
            <a:r>
              <a:rPr lang="en-US" sz="9600" dirty="0">
                <a:solidFill>
                  <a:schemeClr val="bg2"/>
                </a:solidFill>
              </a:rPr>
              <a:t>ALWAYS</a:t>
            </a:r>
          </a:p>
          <a:p>
            <a:pPr algn="ctr"/>
            <a:endParaRPr lang="en-US" sz="9600" b="1" dirty="0">
              <a:solidFill>
                <a:schemeClr val="bg2"/>
              </a:solidFill>
            </a:endParaRPr>
          </a:p>
          <a:p>
            <a:pPr algn="ctr"/>
            <a:r>
              <a:rPr lang="en-US" sz="9600" b="1" dirty="0">
                <a:solidFill>
                  <a:schemeClr val="accent2"/>
                </a:solidFill>
              </a:rPr>
              <a:t>Data</a:t>
            </a:r>
            <a:r>
              <a:rPr lang="en-US" sz="9600" b="1" dirty="0">
                <a:solidFill>
                  <a:schemeClr val="bg2"/>
                </a:solidFill>
              </a:rPr>
              <a:t> + </a:t>
            </a:r>
            <a:r>
              <a:rPr lang="en-US" sz="9600" b="1" dirty="0">
                <a:solidFill>
                  <a:schemeClr val="accent5"/>
                </a:solidFill>
              </a:rPr>
              <a:t>Conversation</a:t>
            </a:r>
          </a:p>
          <a:p>
            <a:pPr algn="ctr"/>
            <a:endParaRPr lang="en-US" sz="6000" b="1" dirty="0">
              <a:solidFill>
                <a:schemeClr val="bg2"/>
              </a:solidFill>
            </a:endParaRPr>
          </a:p>
        </p:txBody>
      </p:sp>
    </p:spTree>
    <p:extLst>
      <p:ext uri="{BB962C8B-B14F-4D97-AF65-F5344CB8AC3E}">
        <p14:creationId xmlns:p14="http://schemas.microsoft.com/office/powerpoint/2010/main" val="12245475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3558638" y="0"/>
            <a:ext cx="9144000" cy="6858000"/>
          </a:xfrm>
          <a:prstGeom prst="rect">
            <a:avLst/>
          </a:prstGeom>
        </p:spPr>
      </p:pic>
      <p:sp>
        <p:nvSpPr>
          <p:cNvPr id="5" name="TextBox 4"/>
          <p:cNvSpPr txBox="1"/>
          <p:nvPr/>
        </p:nvSpPr>
        <p:spPr>
          <a:xfrm>
            <a:off x="320842" y="324059"/>
            <a:ext cx="5593067" cy="4154984"/>
          </a:xfrm>
          <a:prstGeom prst="rect">
            <a:avLst/>
          </a:prstGeom>
          <a:noFill/>
        </p:spPr>
        <p:txBody>
          <a:bodyPr wrap="square" rtlCol="0">
            <a:spAutoFit/>
          </a:bodyPr>
          <a:lstStyle/>
          <a:p>
            <a:r>
              <a:rPr lang="en-US" sz="6600" dirty="0">
                <a:solidFill>
                  <a:schemeClr val="bg2"/>
                </a:solidFill>
              </a:rPr>
              <a:t>Fastest way to get </a:t>
            </a:r>
            <a:r>
              <a:rPr lang="en-US" sz="6600" dirty="0">
                <a:solidFill>
                  <a:schemeClr val="accent2"/>
                </a:solidFill>
              </a:rPr>
              <a:t>crappy data </a:t>
            </a:r>
            <a:r>
              <a:rPr lang="en-US" sz="6600" dirty="0">
                <a:solidFill>
                  <a:schemeClr val="bg2"/>
                </a:solidFill>
              </a:rPr>
              <a:t>is to </a:t>
            </a:r>
            <a:r>
              <a:rPr lang="en-US" sz="6600" dirty="0">
                <a:solidFill>
                  <a:schemeClr val="accent1"/>
                </a:solidFill>
              </a:rPr>
              <a:t>embarrass</a:t>
            </a:r>
            <a:r>
              <a:rPr lang="en-US" sz="6600" dirty="0">
                <a:solidFill>
                  <a:schemeClr val="bg2"/>
                </a:solidFill>
              </a:rPr>
              <a:t> people</a:t>
            </a:r>
          </a:p>
        </p:txBody>
      </p:sp>
    </p:spTree>
    <p:extLst>
      <p:ext uri="{BB962C8B-B14F-4D97-AF65-F5344CB8AC3E}">
        <p14:creationId xmlns:p14="http://schemas.microsoft.com/office/powerpoint/2010/main" val="7331330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D93D419-9ABE-44C3-97ED-32B39A6D0346}"/>
              </a:ext>
            </a:extLst>
          </p:cNvPr>
          <p:cNvPicPr>
            <a:picLocks noChangeAspect="1"/>
          </p:cNvPicPr>
          <p:nvPr/>
        </p:nvPicPr>
        <p:blipFill>
          <a:blip r:embed="rId2"/>
          <a:stretch>
            <a:fillRect/>
          </a:stretch>
        </p:blipFill>
        <p:spPr>
          <a:xfrm>
            <a:off x="9624" y="654518"/>
            <a:ext cx="15734661" cy="5267325"/>
          </a:xfrm>
          <a:prstGeom prst="rect">
            <a:avLst/>
          </a:prstGeom>
        </p:spPr>
      </p:pic>
    </p:spTree>
    <p:extLst>
      <p:ext uri="{BB962C8B-B14F-4D97-AF65-F5344CB8AC3E}">
        <p14:creationId xmlns:p14="http://schemas.microsoft.com/office/powerpoint/2010/main" val="33396392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CBE394-643D-4279-BB34-9E078EA15FD4}"/>
              </a:ext>
            </a:extLst>
          </p:cNvPr>
          <p:cNvSpPr txBox="1"/>
          <p:nvPr/>
        </p:nvSpPr>
        <p:spPr>
          <a:xfrm>
            <a:off x="258277" y="400322"/>
            <a:ext cx="6790223" cy="5170646"/>
          </a:xfrm>
          <a:prstGeom prst="rect">
            <a:avLst/>
          </a:prstGeom>
          <a:noFill/>
        </p:spPr>
        <p:txBody>
          <a:bodyPr wrap="square" rtlCol="0">
            <a:spAutoFit/>
          </a:bodyPr>
          <a:lstStyle/>
          <a:p>
            <a:r>
              <a:rPr lang="en-US" sz="6600" dirty="0">
                <a:solidFill>
                  <a:schemeClr val="bg2"/>
                </a:solidFill>
              </a:rPr>
              <a:t>Fastest way to destroy the utility of </a:t>
            </a:r>
            <a:r>
              <a:rPr lang="en-US" sz="6600" b="1" dirty="0">
                <a:solidFill>
                  <a:schemeClr val="accent2"/>
                </a:solidFill>
              </a:rPr>
              <a:t>historical data </a:t>
            </a:r>
            <a:r>
              <a:rPr lang="en-US" sz="6600" dirty="0">
                <a:solidFill>
                  <a:schemeClr val="bg2"/>
                </a:solidFill>
              </a:rPr>
              <a:t>is to make people </a:t>
            </a:r>
            <a:r>
              <a:rPr lang="en-US" sz="6600" b="1" dirty="0">
                <a:solidFill>
                  <a:schemeClr val="accent5"/>
                </a:solidFill>
              </a:rPr>
              <a:t>unsafe</a:t>
            </a:r>
          </a:p>
        </p:txBody>
      </p:sp>
      <p:pic>
        <p:nvPicPr>
          <p:cNvPr id="2052" name="Picture 4" descr="person girl hair boy portrait child ear facial expression lip hairstyle smile mouth close up face eating nose cheek infant toddler eye head skin angry organ laughter crying tooth emotion sorry to hear that">
            <a:extLst>
              <a:ext uri="{FF2B5EF4-FFF2-40B4-BE49-F238E27FC236}">
                <a16:creationId xmlns:a16="http://schemas.microsoft.com/office/drawing/2014/main" id="{49B6B216-0CD8-4124-BCBB-028AF03ECEA3}"/>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7048500" y="0"/>
            <a:ext cx="51435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10236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B294059-BEF9-498E-8D69-F352EEFFE313}"/>
              </a:ext>
            </a:extLst>
          </p:cNvPr>
          <p:cNvPicPr>
            <a:picLocks noChangeAspect="1"/>
          </p:cNvPicPr>
          <p:nvPr/>
        </p:nvPicPr>
        <p:blipFill>
          <a:blip r:embed="rId3"/>
          <a:stretch>
            <a:fillRect/>
          </a:stretch>
        </p:blipFill>
        <p:spPr>
          <a:xfrm>
            <a:off x="343206" y="3429000"/>
            <a:ext cx="11562079" cy="2768120"/>
          </a:xfrm>
          <a:prstGeom prst="rect">
            <a:avLst/>
          </a:prstGeom>
        </p:spPr>
      </p:pic>
      <p:pic>
        <p:nvPicPr>
          <p:cNvPr id="4" name="Picture 3">
            <a:extLst>
              <a:ext uri="{FF2B5EF4-FFF2-40B4-BE49-F238E27FC236}">
                <a16:creationId xmlns:a16="http://schemas.microsoft.com/office/drawing/2014/main" id="{6674D096-6CFA-4A45-88F5-B656BCD11D79}"/>
              </a:ext>
            </a:extLst>
          </p:cNvPr>
          <p:cNvPicPr>
            <a:picLocks noChangeAspect="1"/>
          </p:cNvPicPr>
          <p:nvPr/>
        </p:nvPicPr>
        <p:blipFill>
          <a:blip r:embed="rId4"/>
          <a:stretch>
            <a:fillRect/>
          </a:stretch>
        </p:blipFill>
        <p:spPr>
          <a:xfrm>
            <a:off x="343206" y="70779"/>
            <a:ext cx="11562079" cy="2781711"/>
          </a:xfrm>
          <a:prstGeom prst="rect">
            <a:avLst/>
          </a:prstGeom>
        </p:spPr>
      </p:pic>
      <p:sp>
        <p:nvSpPr>
          <p:cNvPr id="2" name="TextBox 1">
            <a:extLst>
              <a:ext uri="{FF2B5EF4-FFF2-40B4-BE49-F238E27FC236}">
                <a16:creationId xmlns:a16="http://schemas.microsoft.com/office/drawing/2014/main" id="{0E011820-7C6E-4C08-806A-82ABE3B5D86F}"/>
              </a:ext>
            </a:extLst>
          </p:cNvPr>
          <p:cNvSpPr txBox="1"/>
          <p:nvPr/>
        </p:nvSpPr>
        <p:spPr>
          <a:xfrm>
            <a:off x="2409617" y="6197120"/>
            <a:ext cx="6617517" cy="584775"/>
          </a:xfrm>
          <a:prstGeom prst="rect">
            <a:avLst/>
          </a:prstGeom>
          <a:noFill/>
        </p:spPr>
        <p:txBody>
          <a:bodyPr wrap="none" rtlCol="0">
            <a:spAutoFit/>
          </a:bodyPr>
          <a:lstStyle/>
          <a:p>
            <a:r>
              <a:rPr lang="en-US" sz="3200" dirty="0">
                <a:solidFill>
                  <a:schemeClr val="bg2"/>
                </a:solidFill>
              </a:rPr>
              <a:t>87% teams could be performing better</a:t>
            </a:r>
          </a:p>
        </p:txBody>
      </p:sp>
      <p:sp>
        <p:nvSpPr>
          <p:cNvPr id="5" name="TextBox 4">
            <a:extLst>
              <a:ext uri="{FF2B5EF4-FFF2-40B4-BE49-F238E27FC236}">
                <a16:creationId xmlns:a16="http://schemas.microsoft.com/office/drawing/2014/main" id="{1224D5C9-5276-4F8E-8C65-92918B6EAB16}"/>
              </a:ext>
            </a:extLst>
          </p:cNvPr>
          <p:cNvSpPr txBox="1"/>
          <p:nvPr/>
        </p:nvSpPr>
        <p:spPr>
          <a:xfrm>
            <a:off x="2413157" y="2787599"/>
            <a:ext cx="5661999" cy="584775"/>
          </a:xfrm>
          <a:prstGeom prst="rect">
            <a:avLst/>
          </a:prstGeom>
          <a:noFill/>
        </p:spPr>
        <p:txBody>
          <a:bodyPr wrap="none" rtlCol="0">
            <a:spAutoFit/>
          </a:bodyPr>
          <a:lstStyle/>
          <a:p>
            <a:r>
              <a:rPr lang="en-US" sz="3200" dirty="0">
                <a:solidFill>
                  <a:schemeClr val="bg2"/>
                </a:solidFill>
              </a:rPr>
              <a:t>75% people feel ignored at times</a:t>
            </a:r>
          </a:p>
        </p:txBody>
      </p:sp>
      <p:cxnSp>
        <p:nvCxnSpPr>
          <p:cNvPr id="6" name="Straight Connector 5">
            <a:extLst>
              <a:ext uri="{FF2B5EF4-FFF2-40B4-BE49-F238E27FC236}">
                <a16:creationId xmlns:a16="http://schemas.microsoft.com/office/drawing/2014/main" id="{27D50118-2D1A-4B11-8A1C-985B51A94937}"/>
              </a:ext>
            </a:extLst>
          </p:cNvPr>
          <p:cNvCxnSpPr/>
          <p:nvPr/>
        </p:nvCxnSpPr>
        <p:spPr>
          <a:xfrm flipH="1">
            <a:off x="545805" y="4037915"/>
            <a:ext cx="2286000" cy="0"/>
          </a:xfrm>
          <a:prstGeom prst="line">
            <a:avLst/>
          </a:prstGeom>
          <a:ln w="444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C65D857-5EA9-4A52-93D6-4C5492D5CBE0}"/>
              </a:ext>
            </a:extLst>
          </p:cNvPr>
          <p:cNvCxnSpPr/>
          <p:nvPr/>
        </p:nvCxnSpPr>
        <p:spPr>
          <a:xfrm flipH="1">
            <a:off x="471377" y="656761"/>
            <a:ext cx="2286000" cy="0"/>
          </a:xfrm>
          <a:prstGeom prst="line">
            <a:avLst/>
          </a:prstGeom>
          <a:ln w="444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44562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53DEBB3-4B88-47E6-B4A2-96954D975A4B}"/>
              </a:ext>
            </a:extLst>
          </p:cNvPr>
          <p:cNvSpPr txBox="1"/>
          <p:nvPr/>
        </p:nvSpPr>
        <p:spPr>
          <a:xfrm>
            <a:off x="110289" y="998621"/>
            <a:ext cx="11971421" cy="5078313"/>
          </a:xfrm>
          <a:prstGeom prst="rect">
            <a:avLst/>
          </a:prstGeom>
          <a:noFill/>
        </p:spPr>
        <p:txBody>
          <a:bodyPr wrap="square" rtlCol="0">
            <a:spAutoFit/>
          </a:bodyPr>
          <a:lstStyle/>
          <a:p>
            <a:pPr algn="ctr"/>
            <a:r>
              <a:rPr lang="en-US" sz="5400" dirty="0">
                <a:solidFill>
                  <a:schemeClr val="bg2"/>
                </a:solidFill>
              </a:rPr>
              <a:t>Agile Community Call to Action</a:t>
            </a:r>
          </a:p>
          <a:p>
            <a:pPr algn="ctr"/>
            <a:endParaRPr lang="en-US" sz="5400" dirty="0">
              <a:solidFill>
                <a:schemeClr val="bg2"/>
              </a:solidFill>
            </a:endParaRPr>
          </a:p>
          <a:p>
            <a:pPr algn="ctr"/>
            <a:r>
              <a:rPr lang="en-US" sz="5400" dirty="0">
                <a:solidFill>
                  <a:schemeClr val="bg2"/>
                </a:solidFill>
              </a:rPr>
              <a:t>We need to find </a:t>
            </a:r>
            <a:r>
              <a:rPr lang="en-US" sz="5400" dirty="0">
                <a:solidFill>
                  <a:schemeClr val="accent2"/>
                </a:solidFill>
              </a:rPr>
              <a:t>safer</a:t>
            </a:r>
            <a:r>
              <a:rPr lang="en-US" sz="5400" dirty="0">
                <a:solidFill>
                  <a:schemeClr val="bg2"/>
                </a:solidFill>
              </a:rPr>
              <a:t> ways to capture and </a:t>
            </a:r>
          </a:p>
          <a:p>
            <a:pPr algn="ctr"/>
            <a:r>
              <a:rPr lang="en-US" sz="5400" dirty="0">
                <a:solidFill>
                  <a:schemeClr val="bg2"/>
                </a:solidFill>
              </a:rPr>
              <a:t>utilize data from teams and organizations.</a:t>
            </a:r>
          </a:p>
          <a:p>
            <a:pPr algn="ctr"/>
            <a:endParaRPr lang="en-US" sz="5400" dirty="0">
              <a:solidFill>
                <a:schemeClr val="bg2"/>
              </a:solidFill>
            </a:endParaRPr>
          </a:p>
          <a:p>
            <a:pPr algn="ctr"/>
            <a:r>
              <a:rPr lang="en-US" sz="5400" dirty="0">
                <a:solidFill>
                  <a:schemeClr val="accent2"/>
                </a:solidFill>
              </a:rPr>
              <a:t>safer</a:t>
            </a:r>
            <a:r>
              <a:rPr lang="en-US" sz="5400" dirty="0">
                <a:solidFill>
                  <a:schemeClr val="bg2"/>
                </a:solidFill>
              </a:rPr>
              <a:t> = better </a:t>
            </a:r>
            <a:r>
              <a:rPr lang="en-US" sz="5400" dirty="0">
                <a:solidFill>
                  <a:schemeClr val="accent2"/>
                </a:solidFill>
              </a:rPr>
              <a:t>data</a:t>
            </a:r>
            <a:r>
              <a:rPr lang="en-US" sz="5400" dirty="0">
                <a:solidFill>
                  <a:schemeClr val="bg2"/>
                </a:solidFill>
              </a:rPr>
              <a:t> and happier </a:t>
            </a:r>
            <a:r>
              <a:rPr lang="en-US" sz="5400" dirty="0">
                <a:solidFill>
                  <a:schemeClr val="accent5"/>
                </a:solidFill>
              </a:rPr>
              <a:t>people</a:t>
            </a:r>
          </a:p>
        </p:txBody>
      </p:sp>
    </p:spTree>
    <p:extLst>
      <p:ext uri="{BB962C8B-B14F-4D97-AF65-F5344CB8AC3E}">
        <p14:creationId xmlns:p14="http://schemas.microsoft.com/office/powerpoint/2010/main" val="21468355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44E6C31-587C-43D2-808F-7C7AF9FE8935}"/>
              </a:ext>
            </a:extLst>
          </p:cNvPr>
          <p:cNvSpPr txBox="1"/>
          <p:nvPr/>
        </p:nvSpPr>
        <p:spPr>
          <a:xfrm>
            <a:off x="407719" y="0"/>
            <a:ext cx="11376561" cy="6463308"/>
          </a:xfrm>
          <a:prstGeom prst="rect">
            <a:avLst/>
          </a:prstGeom>
          <a:noFill/>
        </p:spPr>
        <p:txBody>
          <a:bodyPr wrap="square" rtlCol="0">
            <a:spAutoFit/>
          </a:bodyPr>
          <a:lstStyle/>
          <a:p>
            <a:pPr algn="ctr"/>
            <a:r>
              <a:rPr lang="en-US" sz="13800" dirty="0">
                <a:solidFill>
                  <a:schemeClr val="bg2"/>
                </a:solidFill>
              </a:rPr>
              <a:t>We </a:t>
            </a:r>
            <a:r>
              <a:rPr lang="en-US" sz="13800" dirty="0">
                <a:solidFill>
                  <a:schemeClr val="accent2"/>
                </a:solidFill>
              </a:rPr>
              <a:t>pay</a:t>
            </a:r>
            <a:r>
              <a:rPr lang="en-US" sz="13800" dirty="0">
                <a:solidFill>
                  <a:schemeClr val="bg2"/>
                </a:solidFill>
              </a:rPr>
              <a:t> too high a price for “</a:t>
            </a:r>
            <a:r>
              <a:rPr lang="en-US" sz="13800" dirty="0">
                <a:solidFill>
                  <a:schemeClr val="accent5"/>
                </a:solidFill>
              </a:rPr>
              <a:t>predictability</a:t>
            </a:r>
            <a:r>
              <a:rPr lang="en-US" sz="13800" dirty="0">
                <a:solidFill>
                  <a:schemeClr val="bg2"/>
                </a:solidFill>
              </a:rPr>
              <a:t>”</a:t>
            </a:r>
          </a:p>
        </p:txBody>
      </p:sp>
    </p:spTree>
    <p:extLst>
      <p:ext uri="{BB962C8B-B14F-4D97-AF65-F5344CB8AC3E}">
        <p14:creationId xmlns:p14="http://schemas.microsoft.com/office/powerpoint/2010/main" val="27942937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AD54A-4B04-4928-8809-3B2AB83E6CA8}"/>
              </a:ext>
            </a:extLst>
          </p:cNvPr>
          <p:cNvSpPr>
            <a:spLocks noGrp="1"/>
          </p:cNvSpPr>
          <p:nvPr>
            <p:ph type="title"/>
          </p:nvPr>
        </p:nvSpPr>
        <p:spPr>
          <a:ln>
            <a:noFill/>
          </a:ln>
        </p:spPr>
        <p:txBody>
          <a:bodyPr>
            <a:normAutofit/>
          </a:bodyPr>
          <a:lstStyle/>
          <a:p>
            <a:r>
              <a:rPr lang="en-US" dirty="0">
                <a:solidFill>
                  <a:schemeClr val="bg2"/>
                </a:solidFill>
              </a:rPr>
              <a:t>Where is our “analytical” effort spent?</a:t>
            </a:r>
          </a:p>
        </p:txBody>
      </p:sp>
      <p:sp>
        <p:nvSpPr>
          <p:cNvPr id="3" name="Content Placeholder 2">
            <a:extLst>
              <a:ext uri="{FF2B5EF4-FFF2-40B4-BE49-F238E27FC236}">
                <a16:creationId xmlns:a16="http://schemas.microsoft.com/office/drawing/2014/main" id="{E4D1071A-71D9-44DD-94BC-19E9F865A57B}"/>
              </a:ext>
            </a:extLst>
          </p:cNvPr>
          <p:cNvSpPr>
            <a:spLocks noGrp="1"/>
          </p:cNvSpPr>
          <p:nvPr>
            <p:ph idx="1"/>
          </p:nvPr>
        </p:nvSpPr>
        <p:spPr/>
        <p:txBody>
          <a:bodyPr/>
          <a:lstStyle/>
          <a:p>
            <a:pPr marL="0" indent="0">
              <a:buNone/>
            </a:pPr>
            <a:endParaRPr lang="en-US" dirty="0"/>
          </a:p>
        </p:txBody>
      </p:sp>
      <p:sp>
        <p:nvSpPr>
          <p:cNvPr id="4" name="Oval 3">
            <a:extLst>
              <a:ext uri="{FF2B5EF4-FFF2-40B4-BE49-F238E27FC236}">
                <a16:creationId xmlns:a16="http://schemas.microsoft.com/office/drawing/2014/main" id="{23D128EE-3954-4328-B289-26BD64E3465F}"/>
              </a:ext>
            </a:extLst>
          </p:cNvPr>
          <p:cNvSpPr/>
          <p:nvPr/>
        </p:nvSpPr>
        <p:spPr>
          <a:xfrm>
            <a:off x="2673470" y="4945966"/>
            <a:ext cx="352338" cy="34185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76668C4A-B325-4DE3-979E-B3303EDF0AB3}"/>
              </a:ext>
            </a:extLst>
          </p:cNvPr>
          <p:cNvSpPr/>
          <p:nvPr/>
        </p:nvSpPr>
        <p:spPr>
          <a:xfrm>
            <a:off x="2674696" y="2822240"/>
            <a:ext cx="352338" cy="3418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8B497AA2-F2A9-42F9-9DDE-FF157319898B}"/>
              </a:ext>
            </a:extLst>
          </p:cNvPr>
          <p:cNvSpPr/>
          <p:nvPr/>
        </p:nvSpPr>
        <p:spPr>
          <a:xfrm>
            <a:off x="2673470" y="3882570"/>
            <a:ext cx="352338" cy="34185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089547A0-C71A-4626-B4E2-44FD0D6048A6}"/>
              </a:ext>
            </a:extLst>
          </p:cNvPr>
          <p:cNvSpPr/>
          <p:nvPr/>
        </p:nvSpPr>
        <p:spPr>
          <a:xfrm>
            <a:off x="9171963" y="3276476"/>
            <a:ext cx="352338" cy="34185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36F978CE-DC09-49BD-BB88-CD2B1BD5768E}"/>
              </a:ext>
            </a:extLst>
          </p:cNvPr>
          <p:cNvSpPr/>
          <p:nvPr/>
        </p:nvSpPr>
        <p:spPr>
          <a:xfrm>
            <a:off x="9171963" y="3873503"/>
            <a:ext cx="352338" cy="3418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0161425C-B2AC-4F80-AF6D-1FAA8FB31DE4}"/>
              </a:ext>
            </a:extLst>
          </p:cNvPr>
          <p:cNvSpPr/>
          <p:nvPr/>
        </p:nvSpPr>
        <p:spPr>
          <a:xfrm>
            <a:off x="9171963" y="4393207"/>
            <a:ext cx="352338" cy="34185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9BF1FB15-2A9C-4302-8C1E-B40D20159D33}"/>
              </a:ext>
            </a:extLst>
          </p:cNvPr>
          <p:cNvSpPr txBox="1"/>
          <p:nvPr/>
        </p:nvSpPr>
        <p:spPr>
          <a:xfrm>
            <a:off x="4994938" y="1728587"/>
            <a:ext cx="881267" cy="523220"/>
          </a:xfrm>
          <a:prstGeom prst="rect">
            <a:avLst/>
          </a:prstGeom>
          <a:noFill/>
        </p:spPr>
        <p:txBody>
          <a:bodyPr wrap="none" rtlCol="0">
            <a:spAutoFit/>
          </a:bodyPr>
          <a:lstStyle/>
          <a:p>
            <a:r>
              <a:rPr lang="en-US" sz="2800" b="1" dirty="0">
                <a:solidFill>
                  <a:schemeClr val="bg2"/>
                </a:solidFill>
              </a:rPr>
              <a:t>Now</a:t>
            </a:r>
          </a:p>
        </p:txBody>
      </p:sp>
      <p:sp>
        <p:nvSpPr>
          <p:cNvPr id="15" name="TextBox 14">
            <a:extLst>
              <a:ext uri="{FF2B5EF4-FFF2-40B4-BE49-F238E27FC236}">
                <a16:creationId xmlns:a16="http://schemas.microsoft.com/office/drawing/2014/main" id="{0947C3A8-F271-4116-9317-50D4A321988A}"/>
              </a:ext>
            </a:extLst>
          </p:cNvPr>
          <p:cNvSpPr txBox="1"/>
          <p:nvPr/>
        </p:nvSpPr>
        <p:spPr>
          <a:xfrm>
            <a:off x="8250620" y="1728587"/>
            <a:ext cx="2195024" cy="1138773"/>
          </a:xfrm>
          <a:prstGeom prst="rect">
            <a:avLst/>
          </a:prstGeom>
          <a:noFill/>
        </p:spPr>
        <p:txBody>
          <a:bodyPr wrap="none" rtlCol="0">
            <a:spAutoFit/>
          </a:bodyPr>
          <a:lstStyle/>
          <a:p>
            <a:pPr algn="ctr"/>
            <a:r>
              <a:rPr lang="en-US" sz="2800" b="1" dirty="0">
                <a:solidFill>
                  <a:schemeClr val="bg2"/>
                </a:solidFill>
              </a:rPr>
              <a:t>Goal</a:t>
            </a:r>
          </a:p>
          <a:p>
            <a:pPr algn="ctr"/>
            <a:r>
              <a:rPr lang="en-US" sz="2000" b="1" dirty="0">
                <a:solidFill>
                  <a:schemeClr val="bg2"/>
                </a:solidFill>
              </a:rPr>
              <a:t>“Which one moves</a:t>
            </a:r>
            <a:br>
              <a:rPr lang="en-US" sz="2000" b="1" dirty="0">
                <a:solidFill>
                  <a:schemeClr val="bg2"/>
                </a:solidFill>
              </a:rPr>
            </a:br>
            <a:r>
              <a:rPr lang="en-US" sz="2000" b="1" dirty="0">
                <a:solidFill>
                  <a:schemeClr val="bg2"/>
                </a:solidFill>
              </a:rPr>
              <a:t>the needle most”</a:t>
            </a:r>
          </a:p>
        </p:txBody>
      </p:sp>
      <p:sp>
        <p:nvSpPr>
          <p:cNvPr id="16" name="TextBox 15">
            <a:extLst>
              <a:ext uri="{FF2B5EF4-FFF2-40B4-BE49-F238E27FC236}">
                <a16:creationId xmlns:a16="http://schemas.microsoft.com/office/drawing/2014/main" id="{9DA36DA8-7ADD-4B0B-8415-DCE0AC152730}"/>
              </a:ext>
            </a:extLst>
          </p:cNvPr>
          <p:cNvSpPr txBox="1"/>
          <p:nvPr/>
        </p:nvSpPr>
        <p:spPr>
          <a:xfrm>
            <a:off x="637936" y="3586875"/>
            <a:ext cx="1853008" cy="954107"/>
          </a:xfrm>
          <a:prstGeom prst="rect">
            <a:avLst/>
          </a:prstGeom>
          <a:noFill/>
        </p:spPr>
        <p:txBody>
          <a:bodyPr wrap="none" rtlCol="0">
            <a:spAutoFit/>
          </a:bodyPr>
          <a:lstStyle/>
          <a:p>
            <a:pPr algn="r"/>
            <a:r>
              <a:rPr lang="en-US" sz="2800" b="1" dirty="0">
                <a:solidFill>
                  <a:schemeClr val="accent6">
                    <a:lumMod val="75000"/>
                  </a:schemeClr>
                </a:solidFill>
              </a:rPr>
              <a:t>Status / </a:t>
            </a:r>
            <a:br>
              <a:rPr lang="en-US" sz="2800" b="1" dirty="0">
                <a:solidFill>
                  <a:schemeClr val="accent6">
                    <a:lumMod val="75000"/>
                  </a:schemeClr>
                </a:solidFill>
              </a:rPr>
            </a:br>
            <a:r>
              <a:rPr lang="en-US" sz="2800" b="1" dirty="0">
                <a:solidFill>
                  <a:schemeClr val="accent6">
                    <a:lumMod val="75000"/>
                  </a:schemeClr>
                </a:solidFill>
              </a:rPr>
              <a:t>In-progress</a:t>
            </a:r>
          </a:p>
        </p:txBody>
      </p:sp>
      <p:sp>
        <p:nvSpPr>
          <p:cNvPr id="17" name="TextBox 16">
            <a:extLst>
              <a:ext uri="{FF2B5EF4-FFF2-40B4-BE49-F238E27FC236}">
                <a16:creationId xmlns:a16="http://schemas.microsoft.com/office/drawing/2014/main" id="{1B376984-CDEE-48EE-9B71-D5A5CE78E524}"/>
              </a:ext>
            </a:extLst>
          </p:cNvPr>
          <p:cNvSpPr txBox="1"/>
          <p:nvPr/>
        </p:nvSpPr>
        <p:spPr>
          <a:xfrm>
            <a:off x="362192" y="2520092"/>
            <a:ext cx="2214167" cy="954107"/>
          </a:xfrm>
          <a:prstGeom prst="rect">
            <a:avLst/>
          </a:prstGeom>
          <a:noFill/>
        </p:spPr>
        <p:txBody>
          <a:bodyPr wrap="square" rtlCol="0">
            <a:spAutoFit/>
          </a:bodyPr>
          <a:lstStyle/>
          <a:p>
            <a:pPr algn="r"/>
            <a:r>
              <a:rPr lang="en-US" sz="2800" b="1" dirty="0">
                <a:solidFill>
                  <a:schemeClr val="accent2">
                    <a:lumMod val="75000"/>
                  </a:schemeClr>
                </a:solidFill>
              </a:rPr>
              <a:t>Selection / Prioritization</a:t>
            </a:r>
          </a:p>
        </p:txBody>
      </p:sp>
      <p:sp>
        <p:nvSpPr>
          <p:cNvPr id="18" name="TextBox 17">
            <a:extLst>
              <a:ext uri="{FF2B5EF4-FFF2-40B4-BE49-F238E27FC236}">
                <a16:creationId xmlns:a16="http://schemas.microsoft.com/office/drawing/2014/main" id="{E3A2CA32-7336-41C7-805F-CA2952A0E2AB}"/>
              </a:ext>
            </a:extLst>
          </p:cNvPr>
          <p:cNvSpPr txBox="1"/>
          <p:nvPr/>
        </p:nvSpPr>
        <p:spPr>
          <a:xfrm>
            <a:off x="473148" y="4595320"/>
            <a:ext cx="2013268" cy="1384995"/>
          </a:xfrm>
          <a:prstGeom prst="rect">
            <a:avLst/>
          </a:prstGeom>
          <a:noFill/>
        </p:spPr>
        <p:txBody>
          <a:bodyPr wrap="square" rtlCol="0">
            <a:spAutoFit/>
          </a:bodyPr>
          <a:lstStyle/>
          <a:p>
            <a:pPr algn="r"/>
            <a:r>
              <a:rPr lang="en-US" sz="2800" b="1" dirty="0">
                <a:solidFill>
                  <a:schemeClr val="accent1"/>
                </a:solidFill>
              </a:rPr>
              <a:t>Customer</a:t>
            </a:r>
            <a:br>
              <a:rPr lang="en-US" sz="2800" b="1" dirty="0">
                <a:solidFill>
                  <a:schemeClr val="accent1"/>
                </a:solidFill>
              </a:rPr>
            </a:br>
            <a:r>
              <a:rPr lang="en-US" sz="2800" b="1" dirty="0">
                <a:solidFill>
                  <a:schemeClr val="accent1"/>
                </a:solidFill>
              </a:rPr>
              <a:t>Validation</a:t>
            </a:r>
            <a:br>
              <a:rPr lang="en-US" sz="2800" b="1" dirty="0">
                <a:solidFill>
                  <a:schemeClr val="accent1"/>
                </a:solidFill>
              </a:rPr>
            </a:br>
            <a:r>
              <a:rPr lang="en-US" sz="2800" b="1" dirty="0">
                <a:solidFill>
                  <a:schemeClr val="accent1"/>
                </a:solidFill>
              </a:rPr>
              <a:t>(Impact)</a:t>
            </a:r>
          </a:p>
        </p:txBody>
      </p:sp>
      <p:sp>
        <p:nvSpPr>
          <p:cNvPr id="19" name="TextBox 18">
            <a:extLst>
              <a:ext uri="{FF2B5EF4-FFF2-40B4-BE49-F238E27FC236}">
                <a16:creationId xmlns:a16="http://schemas.microsoft.com/office/drawing/2014/main" id="{1EAFB398-896C-49E5-9AA1-20BAAF26332E}"/>
              </a:ext>
            </a:extLst>
          </p:cNvPr>
          <p:cNvSpPr txBox="1"/>
          <p:nvPr/>
        </p:nvSpPr>
        <p:spPr>
          <a:xfrm>
            <a:off x="3913206" y="2444940"/>
            <a:ext cx="710451" cy="461665"/>
          </a:xfrm>
          <a:prstGeom prst="rect">
            <a:avLst/>
          </a:prstGeom>
          <a:noFill/>
        </p:spPr>
        <p:txBody>
          <a:bodyPr wrap="none" rtlCol="0">
            <a:spAutoFit/>
          </a:bodyPr>
          <a:lstStyle/>
          <a:p>
            <a:r>
              <a:rPr lang="en-US" sz="2400" b="1" dirty="0">
                <a:solidFill>
                  <a:schemeClr val="bg2"/>
                </a:solidFill>
              </a:rPr>
              <a:t>Lots</a:t>
            </a:r>
            <a:endParaRPr lang="en-US" b="1" dirty="0">
              <a:solidFill>
                <a:schemeClr val="bg2"/>
              </a:solidFill>
            </a:endParaRPr>
          </a:p>
        </p:txBody>
      </p:sp>
      <p:sp>
        <p:nvSpPr>
          <p:cNvPr id="20" name="TextBox 19">
            <a:extLst>
              <a:ext uri="{FF2B5EF4-FFF2-40B4-BE49-F238E27FC236}">
                <a16:creationId xmlns:a16="http://schemas.microsoft.com/office/drawing/2014/main" id="{370F9469-C9EA-4D22-A505-283CED60F78D}"/>
              </a:ext>
            </a:extLst>
          </p:cNvPr>
          <p:cNvSpPr txBox="1"/>
          <p:nvPr/>
        </p:nvSpPr>
        <p:spPr>
          <a:xfrm>
            <a:off x="3837540" y="5308069"/>
            <a:ext cx="831894" cy="461665"/>
          </a:xfrm>
          <a:prstGeom prst="rect">
            <a:avLst/>
          </a:prstGeom>
          <a:noFill/>
        </p:spPr>
        <p:txBody>
          <a:bodyPr wrap="none" rtlCol="0">
            <a:spAutoFit/>
          </a:bodyPr>
          <a:lstStyle/>
          <a:p>
            <a:r>
              <a:rPr lang="en-US" sz="2400" b="1" dirty="0">
                <a:solidFill>
                  <a:schemeClr val="bg2"/>
                </a:solidFill>
              </a:rPr>
              <a:t>Little</a:t>
            </a:r>
          </a:p>
        </p:txBody>
      </p:sp>
      <p:cxnSp>
        <p:nvCxnSpPr>
          <p:cNvPr id="22" name="Straight Arrow Connector 21">
            <a:extLst>
              <a:ext uri="{FF2B5EF4-FFF2-40B4-BE49-F238E27FC236}">
                <a16:creationId xmlns:a16="http://schemas.microsoft.com/office/drawing/2014/main" id="{1B6A4ABB-2C53-46D7-B86D-D1720DE67888}"/>
              </a:ext>
            </a:extLst>
          </p:cNvPr>
          <p:cNvCxnSpPr/>
          <p:nvPr/>
        </p:nvCxnSpPr>
        <p:spPr>
          <a:xfrm>
            <a:off x="4253487" y="2981237"/>
            <a:ext cx="0" cy="2252200"/>
          </a:xfrm>
          <a:prstGeom prst="straightConnector1">
            <a:avLst/>
          </a:prstGeom>
          <a:ln w="57150" cap="flat" cmpd="sng" algn="ctr">
            <a:solidFill>
              <a:schemeClr val="bg2"/>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24" name="Connector: Elbow 23">
            <a:extLst>
              <a:ext uri="{FF2B5EF4-FFF2-40B4-BE49-F238E27FC236}">
                <a16:creationId xmlns:a16="http://schemas.microsoft.com/office/drawing/2014/main" id="{E315CB4B-4849-4F9E-806A-6D7D0C235193}"/>
              </a:ext>
            </a:extLst>
          </p:cNvPr>
          <p:cNvCxnSpPr>
            <a:cxnSpLocks/>
            <a:endCxn id="10" idx="2"/>
          </p:cNvCxnSpPr>
          <p:nvPr/>
        </p:nvCxnSpPr>
        <p:spPr>
          <a:xfrm flipV="1">
            <a:off x="5575882" y="3447402"/>
            <a:ext cx="3596081" cy="1786035"/>
          </a:xfrm>
          <a:prstGeom prst="bentConnector3">
            <a:avLst>
              <a:gd name="adj1" fmla="val 36538"/>
            </a:avLst>
          </a:prstGeom>
          <a:ln w="127000"/>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AA230A4B-E9BE-4A27-A82B-32EFCCA74A03}"/>
              </a:ext>
            </a:extLst>
          </p:cNvPr>
          <p:cNvCxnSpPr>
            <a:cxnSpLocks/>
            <a:endCxn id="11" idx="2"/>
          </p:cNvCxnSpPr>
          <p:nvPr/>
        </p:nvCxnSpPr>
        <p:spPr>
          <a:xfrm flipV="1">
            <a:off x="5575882" y="4044429"/>
            <a:ext cx="3596081" cy="514210"/>
          </a:xfrm>
          <a:prstGeom prst="bentConnector3">
            <a:avLst>
              <a:gd name="adj1" fmla="val 50000"/>
            </a:avLst>
          </a:prstGeom>
          <a:ln w="1270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8" name="Connector: Elbow 27">
            <a:extLst>
              <a:ext uri="{FF2B5EF4-FFF2-40B4-BE49-F238E27FC236}">
                <a16:creationId xmlns:a16="http://schemas.microsoft.com/office/drawing/2014/main" id="{BFED2FB6-0857-4184-829E-0B66F91384C9}"/>
              </a:ext>
            </a:extLst>
          </p:cNvPr>
          <p:cNvCxnSpPr>
            <a:cxnSpLocks/>
            <a:stCxn id="12" idx="2"/>
          </p:cNvCxnSpPr>
          <p:nvPr/>
        </p:nvCxnSpPr>
        <p:spPr>
          <a:xfrm rot="10800000">
            <a:off x="5597565" y="3109711"/>
            <a:ext cx="3574398" cy="1454422"/>
          </a:xfrm>
          <a:prstGeom prst="bentConnector3">
            <a:avLst>
              <a:gd name="adj1" fmla="val 30187"/>
            </a:avLst>
          </a:prstGeom>
          <a:ln w="127000">
            <a:solidFill>
              <a:srgbClr val="00B050"/>
            </a:solidFill>
          </a:ln>
        </p:spPr>
        <p:style>
          <a:lnRef idx="1">
            <a:schemeClr val="accent1"/>
          </a:lnRef>
          <a:fillRef idx="0">
            <a:schemeClr val="accent1"/>
          </a:fillRef>
          <a:effectRef idx="0">
            <a:schemeClr val="accent1"/>
          </a:effectRef>
          <a:fontRef idx="minor">
            <a:schemeClr val="tx1"/>
          </a:fontRef>
        </p:style>
      </p:cxnSp>
      <p:sp>
        <p:nvSpPr>
          <p:cNvPr id="39" name="Arc 38">
            <a:extLst>
              <a:ext uri="{FF2B5EF4-FFF2-40B4-BE49-F238E27FC236}">
                <a16:creationId xmlns:a16="http://schemas.microsoft.com/office/drawing/2014/main" id="{98DFAF2A-9475-4CB3-AC75-E1FC47A7C9EF}"/>
              </a:ext>
            </a:extLst>
          </p:cNvPr>
          <p:cNvSpPr/>
          <p:nvPr/>
        </p:nvSpPr>
        <p:spPr>
          <a:xfrm flipV="1">
            <a:off x="9016808" y="3474199"/>
            <a:ext cx="978839" cy="564735"/>
          </a:xfrm>
          <a:prstGeom prst="arc">
            <a:avLst>
              <a:gd name="adj1" fmla="val 16200000"/>
              <a:gd name="adj2" fmla="val 5126858"/>
            </a:avLst>
          </a:prstGeom>
          <a:ln w="57150">
            <a:solidFill>
              <a:schemeClr val="accent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TextBox 22">
            <a:extLst>
              <a:ext uri="{FF2B5EF4-FFF2-40B4-BE49-F238E27FC236}">
                <a16:creationId xmlns:a16="http://schemas.microsoft.com/office/drawing/2014/main" id="{D00861FB-111E-47E5-B7D7-82126BE74725}"/>
              </a:ext>
            </a:extLst>
          </p:cNvPr>
          <p:cNvSpPr txBox="1"/>
          <p:nvPr/>
        </p:nvSpPr>
        <p:spPr>
          <a:xfrm>
            <a:off x="12429459" y="478465"/>
            <a:ext cx="1879565" cy="2585323"/>
          </a:xfrm>
          <a:prstGeom prst="rect">
            <a:avLst/>
          </a:prstGeom>
          <a:noFill/>
        </p:spPr>
        <p:txBody>
          <a:bodyPr wrap="square" rtlCol="0">
            <a:spAutoFit/>
          </a:bodyPr>
          <a:lstStyle/>
          <a:p>
            <a:r>
              <a:rPr lang="en-US" dirty="0"/>
              <a:t>Goal of slide: Show how our intensity towards status reporting is stealing from where big-bang-for-the-buck analytics would help.</a:t>
            </a:r>
          </a:p>
        </p:txBody>
      </p:sp>
    </p:spTree>
    <p:extLst>
      <p:ext uri="{BB962C8B-B14F-4D97-AF65-F5344CB8AC3E}">
        <p14:creationId xmlns:p14="http://schemas.microsoft.com/office/powerpoint/2010/main" val="2124673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par>
                                <p:cTn id="11" presetID="10" presetClass="entr" presetSubtype="0" fill="hold"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path" presetSubtype="0" accel="50000" decel="50000" fill="hold" grpId="0" nodeType="clickEffect">
                                  <p:stCondLst>
                                    <p:cond delay="0"/>
                                  </p:stCondLst>
                                  <p:childTnLst>
                                    <p:animMotion origin="layout" path="M -4.16667E-6 -2.59259E-6 L 0.21172 0.22547 " pathEditMode="relative" rAng="0" ptsTypes="AA">
                                      <p:cBhvr>
                                        <p:cTn id="20" dur="2000" fill="hold"/>
                                        <p:tgtEl>
                                          <p:spTgt spid="5"/>
                                        </p:tgtEl>
                                        <p:attrNameLst>
                                          <p:attrName>ppt_x</p:attrName>
                                          <p:attrName>ppt_y</p:attrName>
                                        </p:attrNameLst>
                                      </p:cBhvr>
                                      <p:rCtr x="10586" y="11273"/>
                                    </p:animMotion>
                                  </p:childTnLst>
                                </p:cTn>
                              </p:par>
                            </p:childTnLst>
                          </p:cTn>
                        </p:par>
                      </p:childTnLst>
                    </p:cTn>
                  </p:par>
                  <p:par>
                    <p:cTn id="21" fill="hold">
                      <p:stCondLst>
                        <p:cond delay="indefinite"/>
                      </p:stCondLst>
                      <p:childTnLst>
                        <p:par>
                          <p:cTn id="22" fill="hold">
                            <p:stCondLst>
                              <p:cond delay="0"/>
                            </p:stCondLst>
                            <p:childTnLst>
                              <p:par>
                                <p:cTn id="23" presetID="42" presetClass="path" presetSubtype="0" accel="50000" decel="50000" fill="hold" grpId="0" nodeType="clickEffect">
                                  <p:stCondLst>
                                    <p:cond delay="0"/>
                                  </p:stCondLst>
                                  <p:childTnLst>
                                    <p:animMotion origin="layout" path="M -3.95833E-6 -2.22222E-6 L 0.21263 -0.13912 " pathEditMode="relative" rAng="0" ptsTypes="AA">
                                      <p:cBhvr>
                                        <p:cTn id="24" dur="2000" fill="hold"/>
                                        <p:tgtEl>
                                          <p:spTgt spid="6"/>
                                        </p:tgtEl>
                                        <p:attrNameLst>
                                          <p:attrName>ppt_x</p:attrName>
                                          <p:attrName>ppt_y</p:attrName>
                                        </p:attrNameLst>
                                      </p:cBhvr>
                                      <p:rCtr x="10625" y="-6968"/>
                                    </p:animMotion>
                                  </p:childTnLst>
                                </p:cTn>
                              </p:par>
                            </p:childTnLst>
                          </p:cTn>
                        </p:par>
                      </p:childTnLst>
                    </p:cTn>
                  </p:par>
                  <p:par>
                    <p:cTn id="25" fill="hold">
                      <p:stCondLst>
                        <p:cond delay="indefinite"/>
                      </p:stCondLst>
                      <p:childTnLst>
                        <p:par>
                          <p:cTn id="26" fill="hold">
                            <p:stCondLst>
                              <p:cond delay="0"/>
                            </p:stCondLst>
                            <p:childTnLst>
                              <p:par>
                                <p:cTn id="27" presetID="42" presetClass="path" presetSubtype="0" accel="50000" decel="50000" fill="hold" grpId="0" nodeType="clickEffect">
                                  <p:stCondLst>
                                    <p:cond delay="0"/>
                                  </p:stCondLst>
                                  <p:childTnLst>
                                    <p:animMotion origin="layout" path="M -3.95833E-6 -4.81481E-6 L 0.21263 0.01713 " pathEditMode="relative" rAng="0" ptsTypes="AA">
                                      <p:cBhvr>
                                        <p:cTn id="28" dur="2000" fill="hold"/>
                                        <p:tgtEl>
                                          <p:spTgt spid="4"/>
                                        </p:tgtEl>
                                        <p:attrNameLst>
                                          <p:attrName>ppt_x</p:attrName>
                                          <p:attrName>ppt_y</p:attrName>
                                        </p:attrNameLst>
                                      </p:cBhvr>
                                      <p:rCtr x="10625" y="856"/>
                                    </p:animMotion>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nodeType="clickEffect">
                                  <p:stCondLst>
                                    <p:cond delay="0"/>
                                  </p:stCondLst>
                                  <p:childTnLst>
                                    <p:set>
                                      <p:cBhvr>
                                        <p:cTn id="37" dur="1" fill="hold">
                                          <p:stCondLst>
                                            <p:cond delay="0"/>
                                          </p:stCondLst>
                                        </p:cTn>
                                        <p:tgtEl>
                                          <p:spTgt spid="24"/>
                                        </p:tgtEl>
                                        <p:attrNameLst>
                                          <p:attrName>style.visibility</p:attrName>
                                        </p:attrNameLst>
                                      </p:cBhvr>
                                      <p:to>
                                        <p:strVal val="visible"/>
                                      </p:to>
                                    </p:set>
                                    <p:animEffect transition="in" filter="wipe(down)">
                                      <p:cBhvr>
                                        <p:cTn id="38" dur="500"/>
                                        <p:tgtEl>
                                          <p:spTgt spid="24"/>
                                        </p:tgtEl>
                                      </p:cBhvr>
                                    </p:animEffect>
                                  </p:childTnLst>
                                </p:cTn>
                              </p:par>
                            </p:childTnLst>
                          </p:cTn>
                        </p:par>
                        <p:par>
                          <p:cTn id="39" fill="hold">
                            <p:stCondLst>
                              <p:cond delay="500"/>
                            </p:stCondLst>
                            <p:childTnLst>
                              <p:par>
                                <p:cTn id="40" presetID="10" presetClass="entr" presetSubtype="0" fill="hold" grpId="0" nodeType="after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500"/>
                                        <p:tgtEl>
                                          <p:spTgt spid="10"/>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nodeType="clickEffect">
                                  <p:stCondLst>
                                    <p:cond delay="0"/>
                                  </p:stCondLst>
                                  <p:childTnLst>
                                    <p:set>
                                      <p:cBhvr>
                                        <p:cTn id="46" dur="1" fill="hold">
                                          <p:stCondLst>
                                            <p:cond delay="0"/>
                                          </p:stCondLst>
                                        </p:cTn>
                                        <p:tgtEl>
                                          <p:spTgt spid="26"/>
                                        </p:tgtEl>
                                        <p:attrNameLst>
                                          <p:attrName>style.visibility</p:attrName>
                                        </p:attrNameLst>
                                      </p:cBhvr>
                                      <p:to>
                                        <p:strVal val="visible"/>
                                      </p:to>
                                    </p:set>
                                    <p:animEffect transition="in" filter="wipe(down)">
                                      <p:cBhvr>
                                        <p:cTn id="47" dur="500"/>
                                        <p:tgtEl>
                                          <p:spTgt spid="26"/>
                                        </p:tgtEl>
                                      </p:cBhvr>
                                    </p:animEffect>
                                  </p:childTnLst>
                                </p:cTn>
                              </p:par>
                            </p:childTnLst>
                          </p:cTn>
                        </p:par>
                        <p:par>
                          <p:cTn id="48" fill="hold">
                            <p:stCondLst>
                              <p:cond delay="500"/>
                            </p:stCondLst>
                            <p:childTnLst>
                              <p:par>
                                <p:cTn id="49" presetID="10" presetClass="entr" presetSubtype="0" fill="hold" grpId="0" nodeType="after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fade">
                                      <p:cBhvr>
                                        <p:cTn id="51" dur="500"/>
                                        <p:tgtEl>
                                          <p:spTgt spid="11"/>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39"/>
                                        </p:tgtEl>
                                        <p:attrNameLst>
                                          <p:attrName>style.visibility</p:attrName>
                                        </p:attrNameLst>
                                      </p:cBhvr>
                                      <p:to>
                                        <p:strVal val="visible"/>
                                      </p:to>
                                    </p:set>
                                    <p:animEffect transition="in" filter="fade">
                                      <p:cBhvr>
                                        <p:cTn id="56" dur="500"/>
                                        <p:tgtEl>
                                          <p:spTgt spid="39"/>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8" fill="hold" nodeType="clickEffect">
                                  <p:stCondLst>
                                    <p:cond delay="0"/>
                                  </p:stCondLst>
                                  <p:childTnLst>
                                    <p:set>
                                      <p:cBhvr>
                                        <p:cTn id="60" dur="1" fill="hold">
                                          <p:stCondLst>
                                            <p:cond delay="0"/>
                                          </p:stCondLst>
                                        </p:cTn>
                                        <p:tgtEl>
                                          <p:spTgt spid="28"/>
                                        </p:tgtEl>
                                        <p:attrNameLst>
                                          <p:attrName>style.visibility</p:attrName>
                                        </p:attrNameLst>
                                      </p:cBhvr>
                                      <p:to>
                                        <p:strVal val="visible"/>
                                      </p:to>
                                    </p:set>
                                    <p:animEffect transition="in" filter="wipe(left)">
                                      <p:cBhvr>
                                        <p:cTn id="61" dur="500"/>
                                        <p:tgtEl>
                                          <p:spTgt spid="28"/>
                                        </p:tgtEl>
                                      </p:cBhvr>
                                    </p:animEffect>
                                  </p:childTnLst>
                                </p:cTn>
                              </p:par>
                            </p:childTnLst>
                          </p:cTn>
                        </p:par>
                        <p:par>
                          <p:cTn id="62" fill="hold">
                            <p:stCondLst>
                              <p:cond delay="500"/>
                            </p:stCondLst>
                            <p:childTnLst>
                              <p:par>
                                <p:cTn id="63" presetID="10" presetClass="entr" presetSubtype="0" fill="hold" grpId="0" nodeType="afterEffect">
                                  <p:stCondLst>
                                    <p:cond delay="0"/>
                                  </p:stCondLst>
                                  <p:childTnLst>
                                    <p:set>
                                      <p:cBhvr>
                                        <p:cTn id="64" dur="1" fill="hold">
                                          <p:stCondLst>
                                            <p:cond delay="0"/>
                                          </p:stCondLst>
                                        </p:cTn>
                                        <p:tgtEl>
                                          <p:spTgt spid="12"/>
                                        </p:tgtEl>
                                        <p:attrNameLst>
                                          <p:attrName>style.visibility</p:attrName>
                                        </p:attrNameLst>
                                      </p:cBhvr>
                                      <p:to>
                                        <p:strVal val="visible"/>
                                      </p:to>
                                    </p:set>
                                    <p:animEffect transition="in" filter="fade">
                                      <p:cBhvr>
                                        <p:cTn id="6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10" grpId="0" animBg="1"/>
      <p:bldP spid="11" grpId="0" animBg="1"/>
      <p:bldP spid="12" grpId="0" animBg="1"/>
      <p:bldP spid="14" grpId="0"/>
      <p:bldP spid="15" grpId="0"/>
      <p:bldP spid="19" grpId="0"/>
      <p:bldP spid="20" grpId="0"/>
      <p:bldP spid="39"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A88974-2931-4B67-8671-EC9AC36D7C5B}"/>
              </a:ext>
            </a:extLst>
          </p:cNvPr>
          <p:cNvSpPr txBox="1"/>
          <p:nvPr/>
        </p:nvSpPr>
        <p:spPr>
          <a:xfrm>
            <a:off x="6354728" y="382012"/>
            <a:ext cx="5617532" cy="2308324"/>
          </a:xfrm>
          <a:prstGeom prst="rect">
            <a:avLst/>
          </a:prstGeom>
          <a:noFill/>
        </p:spPr>
        <p:txBody>
          <a:bodyPr wrap="square" rtlCol="0">
            <a:spAutoFit/>
          </a:bodyPr>
          <a:lstStyle/>
          <a:p>
            <a:r>
              <a:rPr lang="en-US" sz="7200" dirty="0">
                <a:solidFill>
                  <a:schemeClr val="bg2"/>
                </a:solidFill>
              </a:rPr>
              <a:t>Why are “we” </a:t>
            </a:r>
            <a:r>
              <a:rPr lang="en-US" sz="7200" dirty="0">
                <a:solidFill>
                  <a:schemeClr val="accent2"/>
                </a:solidFill>
              </a:rPr>
              <a:t>last</a:t>
            </a:r>
            <a:r>
              <a:rPr lang="en-US" sz="7200" dirty="0">
                <a:solidFill>
                  <a:schemeClr val="bg2"/>
                </a:solidFill>
              </a:rPr>
              <a:t> to know?</a:t>
            </a:r>
          </a:p>
        </p:txBody>
      </p:sp>
      <p:sp>
        <p:nvSpPr>
          <p:cNvPr id="3" name="TextBox 2">
            <a:extLst>
              <a:ext uri="{FF2B5EF4-FFF2-40B4-BE49-F238E27FC236}">
                <a16:creationId xmlns:a16="http://schemas.microsoft.com/office/drawing/2014/main" id="{25962441-A358-4CA8-A193-0C5A727BE478}"/>
              </a:ext>
            </a:extLst>
          </p:cNvPr>
          <p:cNvSpPr txBox="1"/>
          <p:nvPr/>
        </p:nvSpPr>
        <p:spPr>
          <a:xfrm>
            <a:off x="6453965" y="3521334"/>
            <a:ext cx="1860695" cy="954107"/>
          </a:xfrm>
          <a:prstGeom prst="rect">
            <a:avLst/>
          </a:prstGeom>
          <a:noFill/>
        </p:spPr>
        <p:txBody>
          <a:bodyPr wrap="square" rtlCol="0">
            <a:spAutoFit/>
          </a:bodyPr>
          <a:lstStyle/>
          <a:p>
            <a:r>
              <a:rPr lang="en-US" sz="2800" dirty="0">
                <a:solidFill>
                  <a:schemeClr val="bg2"/>
                </a:solidFill>
              </a:rPr>
              <a:t>Get </a:t>
            </a:r>
            <a:r>
              <a:rPr lang="en-US" sz="2800" dirty="0">
                <a:solidFill>
                  <a:schemeClr val="accent2"/>
                </a:solidFill>
              </a:rPr>
              <a:t>status</a:t>
            </a:r>
            <a:r>
              <a:rPr lang="en-US" sz="2800" dirty="0">
                <a:solidFill>
                  <a:schemeClr val="bg2"/>
                </a:solidFill>
              </a:rPr>
              <a:t> more often</a:t>
            </a:r>
          </a:p>
        </p:txBody>
      </p:sp>
      <p:pic>
        <p:nvPicPr>
          <p:cNvPr id="1028" name="Picture 4" descr="pond wildlife zoo africa mammal national park fauna vertebrate tanzania safari hippopotamus hippo serengeti">
            <a:extLst>
              <a:ext uri="{FF2B5EF4-FFF2-40B4-BE49-F238E27FC236}">
                <a16:creationId xmlns:a16="http://schemas.microsoft.com/office/drawing/2014/main" id="{02A169E6-9C5E-48B0-9223-07C3CB17AA9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393405" y="790997"/>
            <a:ext cx="5443869" cy="495058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5ACA7B6-7052-48F9-8472-5BB1602948A0}"/>
              </a:ext>
            </a:extLst>
          </p:cNvPr>
          <p:cNvSpPr txBox="1"/>
          <p:nvPr/>
        </p:nvSpPr>
        <p:spPr>
          <a:xfrm>
            <a:off x="6962557" y="4829385"/>
            <a:ext cx="2309034" cy="954107"/>
          </a:xfrm>
          <a:prstGeom prst="rect">
            <a:avLst/>
          </a:prstGeom>
          <a:noFill/>
        </p:spPr>
        <p:txBody>
          <a:bodyPr wrap="square" rtlCol="0">
            <a:spAutoFit/>
          </a:bodyPr>
          <a:lstStyle/>
          <a:p>
            <a:r>
              <a:rPr lang="en-US" sz="2800" dirty="0">
                <a:solidFill>
                  <a:schemeClr val="bg2"/>
                </a:solidFill>
              </a:rPr>
              <a:t>Insist on More </a:t>
            </a:r>
            <a:r>
              <a:rPr lang="en-US" sz="2800" dirty="0">
                <a:solidFill>
                  <a:schemeClr val="accent2"/>
                </a:solidFill>
              </a:rPr>
              <a:t>planning</a:t>
            </a:r>
          </a:p>
        </p:txBody>
      </p:sp>
      <p:sp>
        <p:nvSpPr>
          <p:cNvPr id="7" name="TextBox 6">
            <a:extLst>
              <a:ext uri="{FF2B5EF4-FFF2-40B4-BE49-F238E27FC236}">
                <a16:creationId xmlns:a16="http://schemas.microsoft.com/office/drawing/2014/main" id="{304783CA-89FA-42A1-BC1E-A1D75289AA45}"/>
              </a:ext>
            </a:extLst>
          </p:cNvPr>
          <p:cNvSpPr txBox="1"/>
          <p:nvPr/>
        </p:nvSpPr>
        <p:spPr>
          <a:xfrm>
            <a:off x="9071348" y="3521334"/>
            <a:ext cx="1860695" cy="954107"/>
          </a:xfrm>
          <a:prstGeom prst="rect">
            <a:avLst/>
          </a:prstGeom>
          <a:noFill/>
        </p:spPr>
        <p:txBody>
          <a:bodyPr wrap="square" rtlCol="0">
            <a:spAutoFit/>
          </a:bodyPr>
          <a:lstStyle/>
          <a:p>
            <a:r>
              <a:rPr lang="en-US" sz="2800" dirty="0">
                <a:solidFill>
                  <a:schemeClr val="bg2"/>
                </a:solidFill>
              </a:rPr>
              <a:t>Cherry pick </a:t>
            </a:r>
            <a:r>
              <a:rPr lang="en-US" sz="2800" dirty="0">
                <a:solidFill>
                  <a:schemeClr val="accent2"/>
                </a:solidFill>
              </a:rPr>
              <a:t>senior</a:t>
            </a:r>
            <a:r>
              <a:rPr lang="en-US" sz="2800" dirty="0">
                <a:solidFill>
                  <a:schemeClr val="bg2"/>
                </a:solidFill>
              </a:rPr>
              <a:t> staff</a:t>
            </a:r>
          </a:p>
        </p:txBody>
      </p:sp>
      <p:sp>
        <p:nvSpPr>
          <p:cNvPr id="8" name="TextBox 7">
            <a:extLst>
              <a:ext uri="{FF2B5EF4-FFF2-40B4-BE49-F238E27FC236}">
                <a16:creationId xmlns:a16="http://schemas.microsoft.com/office/drawing/2014/main" id="{F02F9D03-22DC-46EF-8C97-1351115AD2AD}"/>
              </a:ext>
            </a:extLst>
          </p:cNvPr>
          <p:cNvSpPr txBox="1"/>
          <p:nvPr/>
        </p:nvSpPr>
        <p:spPr>
          <a:xfrm>
            <a:off x="9819171" y="4790152"/>
            <a:ext cx="1860695" cy="954107"/>
          </a:xfrm>
          <a:prstGeom prst="rect">
            <a:avLst/>
          </a:prstGeom>
          <a:noFill/>
        </p:spPr>
        <p:txBody>
          <a:bodyPr wrap="square" rtlCol="0">
            <a:spAutoFit/>
          </a:bodyPr>
          <a:lstStyle/>
          <a:p>
            <a:r>
              <a:rPr lang="en-US" sz="2800" dirty="0">
                <a:solidFill>
                  <a:schemeClr val="accent2"/>
                </a:solidFill>
              </a:rPr>
              <a:t>Yell</a:t>
            </a:r>
            <a:r>
              <a:rPr lang="en-US" sz="2800" dirty="0">
                <a:solidFill>
                  <a:schemeClr val="bg2"/>
                </a:solidFill>
              </a:rPr>
              <a:t> during meetings</a:t>
            </a:r>
          </a:p>
        </p:txBody>
      </p:sp>
      <p:sp>
        <p:nvSpPr>
          <p:cNvPr id="4" name="TextBox 3">
            <a:extLst>
              <a:ext uri="{FF2B5EF4-FFF2-40B4-BE49-F238E27FC236}">
                <a16:creationId xmlns:a16="http://schemas.microsoft.com/office/drawing/2014/main" id="{B220B6FD-60C5-4E77-949A-F8471D58BC70}"/>
              </a:ext>
            </a:extLst>
          </p:cNvPr>
          <p:cNvSpPr txBox="1"/>
          <p:nvPr/>
        </p:nvSpPr>
        <p:spPr>
          <a:xfrm>
            <a:off x="4596905" y="1982450"/>
            <a:ext cx="1183341" cy="707886"/>
          </a:xfrm>
          <a:prstGeom prst="rect">
            <a:avLst/>
          </a:prstGeom>
          <a:noFill/>
        </p:spPr>
        <p:txBody>
          <a:bodyPr wrap="square" rtlCol="0">
            <a:spAutoFit/>
          </a:bodyPr>
          <a:lstStyle/>
          <a:p>
            <a:r>
              <a:rPr lang="en-US" sz="4000" dirty="0"/>
              <a:t>ME</a:t>
            </a:r>
          </a:p>
        </p:txBody>
      </p:sp>
    </p:spTree>
    <p:extLst>
      <p:ext uri="{BB962C8B-B14F-4D97-AF65-F5344CB8AC3E}">
        <p14:creationId xmlns:p14="http://schemas.microsoft.com/office/powerpoint/2010/main" val="7534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7"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8194" name="Picture 2" descr="Image result for Turn the ship Around">
            <a:extLst>
              <a:ext uri="{FF2B5EF4-FFF2-40B4-BE49-F238E27FC236}">
                <a16:creationId xmlns:a16="http://schemas.microsoft.com/office/drawing/2014/main" id="{B06ED42A-A603-4EA4-BEC3-0F7B9CB4D1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80884" y="82903"/>
            <a:ext cx="4231757" cy="639238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E5F2CA9E-3C36-4855-A5C3-615764F24590}"/>
              </a:ext>
            </a:extLst>
          </p:cNvPr>
          <p:cNvSpPr txBox="1"/>
          <p:nvPr/>
        </p:nvSpPr>
        <p:spPr>
          <a:xfrm>
            <a:off x="6896518" y="3308132"/>
            <a:ext cx="1217449" cy="369332"/>
          </a:xfrm>
          <a:prstGeom prst="rect">
            <a:avLst/>
          </a:prstGeom>
          <a:noFill/>
        </p:spPr>
        <p:txBody>
          <a:bodyPr wrap="none" rtlCol="0">
            <a:spAutoFit/>
          </a:bodyPr>
          <a:lstStyle/>
          <a:p>
            <a:r>
              <a:rPr lang="en-US" b="1" dirty="0">
                <a:solidFill>
                  <a:srgbClr val="C00000"/>
                </a:solidFill>
              </a:rPr>
              <a:t>Using Data</a:t>
            </a:r>
          </a:p>
        </p:txBody>
      </p:sp>
      <p:sp>
        <p:nvSpPr>
          <p:cNvPr id="3" name="TextBox 2">
            <a:extLst>
              <a:ext uri="{FF2B5EF4-FFF2-40B4-BE49-F238E27FC236}">
                <a16:creationId xmlns:a16="http://schemas.microsoft.com/office/drawing/2014/main" id="{02EF4675-A72B-46A8-8F42-048767DB22F7}"/>
              </a:ext>
            </a:extLst>
          </p:cNvPr>
          <p:cNvSpPr txBox="1"/>
          <p:nvPr/>
        </p:nvSpPr>
        <p:spPr>
          <a:xfrm>
            <a:off x="3880884" y="1903228"/>
            <a:ext cx="1599042" cy="923330"/>
          </a:xfrm>
          <a:prstGeom prst="rect">
            <a:avLst/>
          </a:prstGeom>
          <a:solidFill>
            <a:schemeClr val="accent4">
              <a:lumMod val="20000"/>
              <a:lumOff val="80000"/>
            </a:schemeClr>
          </a:solidFill>
        </p:spPr>
        <p:txBody>
          <a:bodyPr wrap="square" rtlCol="0">
            <a:spAutoFit/>
          </a:bodyPr>
          <a:lstStyle/>
          <a:p>
            <a:r>
              <a:rPr lang="en-US" sz="5400" b="1" dirty="0">
                <a:solidFill>
                  <a:schemeClr val="tx2"/>
                </a:solidFill>
                <a:latin typeface="Times New Roman" panose="02020603050405020304" pitchFamily="18" charset="0"/>
                <a:cs typeface="Times New Roman" panose="02020603050405020304" pitchFamily="18" charset="0"/>
              </a:rPr>
              <a:t>Data</a:t>
            </a:r>
          </a:p>
        </p:txBody>
      </p:sp>
      <p:sp>
        <p:nvSpPr>
          <p:cNvPr id="4" name="TextBox 3">
            <a:extLst>
              <a:ext uri="{FF2B5EF4-FFF2-40B4-BE49-F238E27FC236}">
                <a16:creationId xmlns:a16="http://schemas.microsoft.com/office/drawing/2014/main" id="{9AC67B39-5460-4520-B20C-04C9E958F424}"/>
              </a:ext>
            </a:extLst>
          </p:cNvPr>
          <p:cNvSpPr txBox="1"/>
          <p:nvPr/>
        </p:nvSpPr>
        <p:spPr>
          <a:xfrm>
            <a:off x="4373526" y="269967"/>
            <a:ext cx="3444948" cy="523220"/>
          </a:xfrm>
          <a:prstGeom prst="rect">
            <a:avLst/>
          </a:prstGeom>
          <a:solidFill>
            <a:schemeClr val="bg2"/>
          </a:solidFill>
        </p:spPr>
        <p:txBody>
          <a:bodyPr wrap="square" rtlCol="0">
            <a:spAutoFit/>
          </a:bodyPr>
          <a:lstStyle/>
          <a:p>
            <a:r>
              <a:rPr lang="en-US" sz="2800" b="1" dirty="0">
                <a:solidFill>
                  <a:schemeClr val="accent1">
                    <a:lumMod val="75000"/>
                  </a:schemeClr>
                </a:solidFill>
                <a:latin typeface="Times New Roman" panose="02020603050405020304" pitchFamily="18" charset="0"/>
                <a:cs typeface="Times New Roman" panose="02020603050405020304" pitchFamily="18" charset="0"/>
              </a:rPr>
              <a:t>TROY MAGENNIS</a:t>
            </a:r>
          </a:p>
        </p:txBody>
      </p:sp>
      <p:sp>
        <p:nvSpPr>
          <p:cNvPr id="5" name="TextBox 4">
            <a:extLst>
              <a:ext uri="{FF2B5EF4-FFF2-40B4-BE49-F238E27FC236}">
                <a16:creationId xmlns:a16="http://schemas.microsoft.com/office/drawing/2014/main" id="{3D48E328-2658-4150-A340-8DA1ECA17B0C}"/>
              </a:ext>
            </a:extLst>
          </p:cNvPr>
          <p:cNvSpPr txBox="1"/>
          <p:nvPr/>
        </p:nvSpPr>
        <p:spPr>
          <a:xfrm>
            <a:off x="5869172" y="797439"/>
            <a:ext cx="1616148" cy="369332"/>
          </a:xfrm>
          <a:prstGeom prst="rect">
            <a:avLst/>
          </a:prstGeom>
          <a:solidFill>
            <a:schemeClr val="bg1">
              <a:lumMod val="95000"/>
            </a:schemeClr>
          </a:solidFill>
        </p:spPr>
        <p:txBody>
          <a:bodyPr wrap="square" rtlCol="0">
            <a:spAutoFit/>
          </a:bodyPr>
          <a:lstStyle/>
          <a:p>
            <a:r>
              <a:rPr lang="en-US" dirty="0">
                <a:solidFill>
                  <a:schemeClr val="tx2"/>
                </a:solidFill>
              </a:rPr>
              <a:t>TROY’S MOM</a:t>
            </a:r>
          </a:p>
        </p:txBody>
      </p:sp>
      <p:sp>
        <p:nvSpPr>
          <p:cNvPr id="6" name="Rectangle 5">
            <a:extLst>
              <a:ext uri="{FF2B5EF4-FFF2-40B4-BE49-F238E27FC236}">
                <a16:creationId xmlns:a16="http://schemas.microsoft.com/office/drawing/2014/main" id="{CE6735D8-F719-4948-B1B9-60F01AB22DA2}"/>
              </a:ext>
            </a:extLst>
          </p:cNvPr>
          <p:cNvSpPr/>
          <p:nvPr/>
        </p:nvSpPr>
        <p:spPr>
          <a:xfrm>
            <a:off x="4231758" y="3677464"/>
            <a:ext cx="1248167" cy="923330"/>
          </a:xfrm>
          <a:prstGeom prst="rect">
            <a:avLst/>
          </a:prstGeom>
          <a:solidFill>
            <a:schemeClr val="bg1">
              <a:lumMod val="9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9F33C351-E021-4C0F-81E1-46895A6A4654}"/>
              </a:ext>
            </a:extLst>
          </p:cNvPr>
          <p:cNvSpPr txBox="1"/>
          <p:nvPr/>
        </p:nvSpPr>
        <p:spPr>
          <a:xfrm>
            <a:off x="8563628" y="5095834"/>
            <a:ext cx="1011815" cy="369332"/>
          </a:xfrm>
          <a:prstGeom prst="rect">
            <a:avLst/>
          </a:prstGeom>
          <a:noFill/>
        </p:spPr>
        <p:txBody>
          <a:bodyPr wrap="none" rtlCol="0">
            <a:spAutoFit/>
          </a:bodyPr>
          <a:lstStyle/>
          <a:p>
            <a:r>
              <a:rPr lang="en-US" dirty="0">
                <a:solidFill>
                  <a:schemeClr val="bg2"/>
                </a:solidFill>
              </a:rPr>
              <a:t>My Book</a:t>
            </a:r>
          </a:p>
        </p:txBody>
      </p:sp>
      <p:sp>
        <p:nvSpPr>
          <p:cNvPr id="9" name="TextBox 8">
            <a:extLst>
              <a:ext uri="{FF2B5EF4-FFF2-40B4-BE49-F238E27FC236}">
                <a16:creationId xmlns:a16="http://schemas.microsoft.com/office/drawing/2014/main" id="{45A012E4-E00C-4F02-97FA-B0C187960756}"/>
              </a:ext>
            </a:extLst>
          </p:cNvPr>
          <p:cNvSpPr txBox="1"/>
          <p:nvPr/>
        </p:nvSpPr>
        <p:spPr>
          <a:xfrm>
            <a:off x="8563628" y="5465166"/>
            <a:ext cx="3153360" cy="646331"/>
          </a:xfrm>
          <a:prstGeom prst="rect">
            <a:avLst/>
          </a:prstGeom>
          <a:noFill/>
        </p:spPr>
        <p:txBody>
          <a:bodyPr wrap="square" rtlCol="0">
            <a:spAutoFit/>
          </a:bodyPr>
          <a:lstStyle/>
          <a:p>
            <a:r>
              <a:rPr lang="en-US" dirty="0">
                <a:solidFill>
                  <a:schemeClr val="bg2"/>
                </a:solidFill>
              </a:rPr>
              <a:t>Nah, but I did work on Navy electronics equipment</a:t>
            </a:r>
          </a:p>
        </p:txBody>
      </p:sp>
      <p:sp>
        <p:nvSpPr>
          <p:cNvPr id="10" name="TextBox 9">
            <a:extLst>
              <a:ext uri="{FF2B5EF4-FFF2-40B4-BE49-F238E27FC236}">
                <a16:creationId xmlns:a16="http://schemas.microsoft.com/office/drawing/2014/main" id="{40152081-983D-477E-B5F6-968AC00DCF9D}"/>
              </a:ext>
            </a:extLst>
          </p:cNvPr>
          <p:cNvSpPr txBox="1"/>
          <p:nvPr/>
        </p:nvSpPr>
        <p:spPr>
          <a:xfrm>
            <a:off x="8563628" y="6009451"/>
            <a:ext cx="3153360" cy="646331"/>
          </a:xfrm>
          <a:prstGeom prst="rect">
            <a:avLst/>
          </a:prstGeom>
          <a:noFill/>
        </p:spPr>
        <p:txBody>
          <a:bodyPr wrap="square" rtlCol="0">
            <a:spAutoFit/>
          </a:bodyPr>
          <a:lstStyle/>
          <a:p>
            <a:endParaRPr lang="en-US" dirty="0">
              <a:solidFill>
                <a:schemeClr val="bg2"/>
              </a:solidFill>
            </a:endParaRPr>
          </a:p>
          <a:p>
            <a:r>
              <a:rPr lang="en-US" dirty="0">
                <a:solidFill>
                  <a:schemeClr val="bg2"/>
                </a:solidFill>
              </a:rPr>
              <a:t>Apologies to:  L. David </a:t>
            </a:r>
            <a:r>
              <a:rPr lang="en-US" dirty="0" err="1">
                <a:solidFill>
                  <a:schemeClr val="bg2"/>
                </a:solidFill>
              </a:rPr>
              <a:t>Marquet</a:t>
            </a:r>
            <a:endParaRPr lang="en-US" dirty="0">
              <a:solidFill>
                <a:schemeClr val="bg2"/>
              </a:solidFill>
            </a:endParaRPr>
          </a:p>
        </p:txBody>
      </p:sp>
    </p:spTree>
    <p:extLst>
      <p:ext uri="{BB962C8B-B14F-4D97-AF65-F5344CB8AC3E}">
        <p14:creationId xmlns:p14="http://schemas.microsoft.com/office/powerpoint/2010/main" val="1120981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Picture 4" descr="Related image">
            <a:extLst>
              <a:ext uri="{FF2B5EF4-FFF2-40B4-BE49-F238E27FC236}">
                <a16:creationId xmlns:a16="http://schemas.microsoft.com/office/drawing/2014/main" id="{827CF190-D92B-425C-87BF-2CFE844FC4D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a:stretch/>
        </p:blipFill>
        <p:spPr bwMode="auto">
          <a:xfrm>
            <a:off x="3077449" y="281426"/>
            <a:ext cx="5471127" cy="390281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9B4CBCE7-0388-4AD4-85AD-8D30557D454D}"/>
              </a:ext>
            </a:extLst>
          </p:cNvPr>
          <p:cNvSpPr/>
          <p:nvPr/>
        </p:nvSpPr>
        <p:spPr>
          <a:xfrm>
            <a:off x="418099" y="4625165"/>
            <a:ext cx="11486093" cy="1754326"/>
          </a:xfrm>
          <a:prstGeom prst="rect">
            <a:avLst/>
          </a:prstGeom>
        </p:spPr>
        <p:txBody>
          <a:bodyPr wrap="none">
            <a:spAutoFit/>
          </a:bodyPr>
          <a:lstStyle/>
          <a:p>
            <a:r>
              <a:rPr lang="en-US" sz="4400" dirty="0">
                <a:solidFill>
                  <a:schemeClr val="bg2"/>
                </a:solidFill>
              </a:rPr>
              <a:t>“You can’t do anything with status except worry” </a:t>
            </a:r>
          </a:p>
          <a:p>
            <a:pPr algn="ctr"/>
            <a:endParaRPr lang="en-US" sz="3200" dirty="0">
              <a:solidFill>
                <a:schemeClr val="bg2"/>
              </a:solidFill>
            </a:endParaRPr>
          </a:p>
          <a:p>
            <a:pPr algn="ctr"/>
            <a:r>
              <a:rPr lang="en-US" sz="3200" dirty="0">
                <a:solidFill>
                  <a:schemeClr val="bg2"/>
                </a:solidFill>
              </a:rPr>
              <a:t>Tony Grout</a:t>
            </a:r>
          </a:p>
        </p:txBody>
      </p:sp>
    </p:spTree>
    <p:extLst>
      <p:ext uri="{BB962C8B-B14F-4D97-AF65-F5344CB8AC3E}">
        <p14:creationId xmlns:p14="http://schemas.microsoft.com/office/powerpoint/2010/main" val="15670581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watermelon">
            <a:extLst>
              <a:ext uri="{FF2B5EF4-FFF2-40B4-BE49-F238E27FC236}">
                <a16:creationId xmlns:a16="http://schemas.microsoft.com/office/drawing/2014/main" id="{0FEF7A03-E3B3-49AD-9245-C43E170F7D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6688" y="212649"/>
            <a:ext cx="10337874" cy="690053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3374E94-BEF2-4A14-B0A8-CBB49F2FE423}"/>
              </a:ext>
            </a:extLst>
          </p:cNvPr>
          <p:cNvSpPr txBox="1"/>
          <p:nvPr/>
        </p:nvSpPr>
        <p:spPr>
          <a:xfrm>
            <a:off x="6974958" y="350874"/>
            <a:ext cx="4859079" cy="1754326"/>
          </a:xfrm>
          <a:prstGeom prst="rect">
            <a:avLst/>
          </a:prstGeom>
          <a:noFill/>
        </p:spPr>
        <p:txBody>
          <a:bodyPr wrap="square" rtlCol="0">
            <a:spAutoFit/>
          </a:bodyPr>
          <a:lstStyle/>
          <a:p>
            <a:r>
              <a:rPr lang="en-US" sz="3600" dirty="0"/>
              <a:t>“Watermelon Status – Green on the outside, Red on the inside” </a:t>
            </a:r>
          </a:p>
        </p:txBody>
      </p:sp>
      <p:sp>
        <p:nvSpPr>
          <p:cNvPr id="3" name="TextBox 2">
            <a:extLst>
              <a:ext uri="{FF2B5EF4-FFF2-40B4-BE49-F238E27FC236}">
                <a16:creationId xmlns:a16="http://schemas.microsoft.com/office/drawing/2014/main" id="{6DBAA79F-BB2D-432D-9A1C-E7D6553FF1C2}"/>
              </a:ext>
            </a:extLst>
          </p:cNvPr>
          <p:cNvSpPr txBox="1"/>
          <p:nvPr/>
        </p:nvSpPr>
        <p:spPr>
          <a:xfrm>
            <a:off x="352539" y="6488668"/>
            <a:ext cx="2275175" cy="369332"/>
          </a:xfrm>
          <a:prstGeom prst="rect">
            <a:avLst/>
          </a:prstGeom>
          <a:noFill/>
        </p:spPr>
        <p:txBody>
          <a:bodyPr wrap="none" rtlCol="0">
            <a:spAutoFit/>
          </a:bodyPr>
          <a:lstStyle/>
          <a:p>
            <a:r>
              <a:rPr lang="en-US" dirty="0"/>
              <a:t>Blockbuster extinction</a:t>
            </a:r>
          </a:p>
        </p:txBody>
      </p:sp>
    </p:spTree>
    <p:extLst>
      <p:ext uri="{BB962C8B-B14F-4D97-AF65-F5344CB8AC3E}">
        <p14:creationId xmlns:p14="http://schemas.microsoft.com/office/powerpoint/2010/main" val="5696947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44E6C31-587C-43D2-808F-7C7AF9FE8935}"/>
              </a:ext>
            </a:extLst>
          </p:cNvPr>
          <p:cNvSpPr txBox="1"/>
          <p:nvPr/>
        </p:nvSpPr>
        <p:spPr>
          <a:xfrm>
            <a:off x="407719" y="0"/>
            <a:ext cx="11376561" cy="6463308"/>
          </a:xfrm>
          <a:prstGeom prst="rect">
            <a:avLst/>
          </a:prstGeom>
          <a:noFill/>
        </p:spPr>
        <p:txBody>
          <a:bodyPr wrap="square" rtlCol="0">
            <a:spAutoFit/>
          </a:bodyPr>
          <a:lstStyle/>
          <a:p>
            <a:pPr algn="ctr"/>
            <a:r>
              <a:rPr lang="en-US" sz="13800" dirty="0">
                <a:solidFill>
                  <a:schemeClr val="accent2"/>
                </a:solidFill>
              </a:rPr>
              <a:t>Data</a:t>
            </a:r>
            <a:r>
              <a:rPr lang="en-US" sz="13800" dirty="0">
                <a:solidFill>
                  <a:schemeClr val="bg2"/>
                </a:solidFill>
              </a:rPr>
              <a:t> is a </a:t>
            </a:r>
            <a:r>
              <a:rPr lang="en-US" sz="13800" dirty="0">
                <a:solidFill>
                  <a:schemeClr val="accent5"/>
                </a:solidFill>
              </a:rPr>
              <a:t>People</a:t>
            </a:r>
            <a:r>
              <a:rPr lang="en-US" sz="13800" dirty="0">
                <a:solidFill>
                  <a:schemeClr val="bg2"/>
                </a:solidFill>
              </a:rPr>
              <a:t> Problem</a:t>
            </a:r>
          </a:p>
        </p:txBody>
      </p:sp>
    </p:spTree>
    <p:extLst>
      <p:ext uri="{BB962C8B-B14F-4D97-AF65-F5344CB8AC3E}">
        <p14:creationId xmlns:p14="http://schemas.microsoft.com/office/powerpoint/2010/main" val="241201661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146" name="Picture 2" descr="light glowing black and white ring round glass isolated stone clear gift money blue object black monochrome jewelry sparkle jewellery art background luxury bright gem rich crystal diamond brilliant shape treasure gemstone mineral solid nobody wealth facet precious monochrome photography platinum fashion accessory">
            <a:extLst>
              <a:ext uri="{FF2B5EF4-FFF2-40B4-BE49-F238E27FC236}">
                <a16:creationId xmlns:a16="http://schemas.microsoft.com/office/drawing/2014/main" id="{92C32945-5F12-4B59-A169-6CA488868F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66580" y="-785046"/>
            <a:ext cx="12192000" cy="80670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CC867247-BD18-4D9E-97E2-439C4B66D2FB}"/>
              </a:ext>
            </a:extLst>
          </p:cNvPr>
          <p:cNvSpPr/>
          <p:nvPr/>
        </p:nvSpPr>
        <p:spPr>
          <a:xfrm>
            <a:off x="8206237" y="6357750"/>
            <a:ext cx="3897157" cy="369332"/>
          </a:xfrm>
          <a:prstGeom prst="rect">
            <a:avLst/>
          </a:prstGeom>
        </p:spPr>
        <p:txBody>
          <a:bodyPr wrap="none">
            <a:spAutoFit/>
          </a:bodyPr>
          <a:lstStyle/>
          <a:p>
            <a:r>
              <a:rPr lang="en-US" dirty="0">
                <a:solidFill>
                  <a:schemeClr val="bg1">
                    <a:lumMod val="50000"/>
                  </a:schemeClr>
                </a:solidFill>
              </a:rPr>
              <a:t>https://pxhere.com/en/photo/1105723</a:t>
            </a:r>
          </a:p>
        </p:txBody>
      </p:sp>
      <p:sp>
        <p:nvSpPr>
          <p:cNvPr id="7" name="TextBox 6">
            <a:extLst>
              <a:ext uri="{FF2B5EF4-FFF2-40B4-BE49-F238E27FC236}">
                <a16:creationId xmlns:a16="http://schemas.microsoft.com/office/drawing/2014/main" id="{38211DB2-3435-42AF-8B0C-D6921C218D06}"/>
              </a:ext>
            </a:extLst>
          </p:cNvPr>
          <p:cNvSpPr txBox="1"/>
          <p:nvPr/>
        </p:nvSpPr>
        <p:spPr>
          <a:xfrm>
            <a:off x="12429459" y="478465"/>
            <a:ext cx="1879565" cy="646331"/>
          </a:xfrm>
          <a:prstGeom prst="rect">
            <a:avLst/>
          </a:prstGeom>
          <a:noFill/>
        </p:spPr>
        <p:txBody>
          <a:bodyPr wrap="square" rtlCol="0">
            <a:spAutoFit/>
          </a:bodyPr>
          <a:lstStyle/>
          <a:p>
            <a:r>
              <a:rPr lang="en-US" dirty="0"/>
              <a:t>Goal of slide: We mine value.</a:t>
            </a:r>
          </a:p>
        </p:txBody>
      </p:sp>
      <p:sp>
        <p:nvSpPr>
          <p:cNvPr id="6" name="TextBox 5">
            <a:extLst>
              <a:ext uri="{FF2B5EF4-FFF2-40B4-BE49-F238E27FC236}">
                <a16:creationId xmlns:a16="http://schemas.microsoft.com/office/drawing/2014/main" id="{E294AEDF-84BF-4479-9FAE-69A53E2F87FB}"/>
              </a:ext>
            </a:extLst>
          </p:cNvPr>
          <p:cNvSpPr txBox="1"/>
          <p:nvPr/>
        </p:nvSpPr>
        <p:spPr>
          <a:xfrm>
            <a:off x="5034708" y="695133"/>
            <a:ext cx="6703636" cy="2893100"/>
          </a:xfrm>
          <a:prstGeom prst="rect">
            <a:avLst/>
          </a:prstGeom>
          <a:noFill/>
        </p:spPr>
        <p:txBody>
          <a:bodyPr wrap="square" rtlCol="0">
            <a:spAutoFit/>
          </a:bodyPr>
          <a:lstStyle/>
          <a:p>
            <a:pPr algn="ctr"/>
            <a:r>
              <a:rPr lang="en-US" sz="4400" dirty="0">
                <a:solidFill>
                  <a:schemeClr val="bg2"/>
                </a:solidFill>
              </a:rPr>
              <a:t>…the price we pay for the potential of true novelty and creativity is uncertainty. </a:t>
            </a:r>
          </a:p>
          <a:p>
            <a:pPr algn="ctr"/>
            <a:endParaRPr lang="en-US" dirty="0">
              <a:solidFill>
                <a:schemeClr val="bg2"/>
              </a:solidFill>
            </a:endParaRPr>
          </a:p>
          <a:p>
            <a:pPr algn="ctr"/>
            <a:r>
              <a:rPr lang="en-US" sz="3200" dirty="0">
                <a:solidFill>
                  <a:schemeClr val="bg2"/>
                </a:solidFill>
              </a:rPr>
              <a:t>— Alicia </a:t>
            </a:r>
            <a:r>
              <a:rPr lang="en-US" sz="3200" dirty="0" err="1">
                <a:solidFill>
                  <a:schemeClr val="bg2"/>
                </a:solidFill>
              </a:rPr>
              <a:t>Juarrero</a:t>
            </a:r>
            <a:endParaRPr lang="en-US" sz="6600" dirty="0">
              <a:solidFill>
                <a:schemeClr val="bg2"/>
              </a:solidFill>
            </a:endParaRPr>
          </a:p>
        </p:txBody>
      </p:sp>
      <p:pic>
        <p:nvPicPr>
          <p:cNvPr id="8" name="Picture 7">
            <a:extLst>
              <a:ext uri="{FF2B5EF4-FFF2-40B4-BE49-F238E27FC236}">
                <a16:creationId xmlns:a16="http://schemas.microsoft.com/office/drawing/2014/main" id="{D7907A52-3C1A-4050-A9AB-0CB360EAA924}"/>
              </a:ext>
            </a:extLst>
          </p:cNvPr>
          <p:cNvPicPr>
            <a:picLocks noChangeAspect="1"/>
          </p:cNvPicPr>
          <p:nvPr/>
        </p:nvPicPr>
        <p:blipFill>
          <a:blip r:embed="rId4">
            <a:extLst>
              <a:ext uri="{BEBA8EAE-BF5A-486C-A8C5-ECC9F3942E4B}">
                <a14:imgProps xmlns:a14="http://schemas.microsoft.com/office/drawing/2010/main">
                  <a14:imgLayer r:embed="rId5">
                    <a14:imgEffect>
                      <a14:saturation sat="0"/>
                    </a14:imgEffect>
                  </a14:imgLayer>
                </a14:imgProps>
              </a:ext>
            </a:extLst>
          </a:blip>
          <a:stretch>
            <a:fillRect/>
          </a:stretch>
        </p:blipFill>
        <p:spPr>
          <a:xfrm>
            <a:off x="7610874" y="3997206"/>
            <a:ext cx="1948781" cy="1509498"/>
          </a:xfrm>
          <a:prstGeom prst="rect">
            <a:avLst/>
          </a:prstGeom>
        </p:spPr>
      </p:pic>
    </p:spTree>
    <p:extLst>
      <p:ext uri="{BB962C8B-B14F-4D97-AF65-F5344CB8AC3E}">
        <p14:creationId xmlns:p14="http://schemas.microsoft.com/office/powerpoint/2010/main" val="34264579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98D26D5-7A27-441A-9323-50597A5CAD7D}"/>
              </a:ext>
            </a:extLst>
          </p:cNvPr>
          <p:cNvSpPr txBox="1"/>
          <p:nvPr/>
        </p:nvSpPr>
        <p:spPr>
          <a:xfrm>
            <a:off x="564965" y="2620925"/>
            <a:ext cx="11062070" cy="3139321"/>
          </a:xfrm>
          <a:prstGeom prst="rect">
            <a:avLst/>
          </a:prstGeom>
          <a:noFill/>
        </p:spPr>
        <p:txBody>
          <a:bodyPr wrap="square" rtlCol="0">
            <a:spAutoFit/>
          </a:bodyPr>
          <a:lstStyle/>
          <a:p>
            <a:pPr algn="ctr"/>
            <a:r>
              <a:rPr lang="en-US" sz="6600" b="1" dirty="0">
                <a:solidFill>
                  <a:schemeClr val="accent2"/>
                </a:solidFill>
              </a:rPr>
              <a:t>2x to create </a:t>
            </a:r>
            <a:r>
              <a:rPr lang="en-US" sz="6600" b="1" dirty="0">
                <a:solidFill>
                  <a:schemeClr val="bg2"/>
                </a:solidFill>
              </a:rPr>
              <a:t>for </a:t>
            </a:r>
          </a:p>
          <a:p>
            <a:pPr algn="ctr"/>
            <a:br>
              <a:rPr lang="en-US" sz="6600" b="1" dirty="0">
                <a:solidFill>
                  <a:schemeClr val="bg2"/>
                </a:solidFill>
              </a:rPr>
            </a:br>
            <a:r>
              <a:rPr lang="en-US" sz="6600" b="1" dirty="0">
                <a:solidFill>
                  <a:schemeClr val="accent5"/>
                </a:solidFill>
              </a:rPr>
              <a:t>10x customer value </a:t>
            </a:r>
            <a:r>
              <a:rPr lang="en-US" sz="3200" dirty="0">
                <a:solidFill>
                  <a:schemeClr val="bg2"/>
                </a:solidFill>
              </a:rPr>
              <a:t>(potentially)</a:t>
            </a:r>
            <a:endParaRPr lang="en-US" sz="4800" dirty="0">
              <a:solidFill>
                <a:schemeClr val="bg2"/>
              </a:solidFill>
            </a:endParaRPr>
          </a:p>
        </p:txBody>
      </p:sp>
      <p:sp>
        <p:nvSpPr>
          <p:cNvPr id="7" name="TextBox 6">
            <a:extLst>
              <a:ext uri="{FF2B5EF4-FFF2-40B4-BE49-F238E27FC236}">
                <a16:creationId xmlns:a16="http://schemas.microsoft.com/office/drawing/2014/main" id="{38211DB2-3435-42AF-8B0C-D6921C218D06}"/>
              </a:ext>
            </a:extLst>
          </p:cNvPr>
          <p:cNvSpPr txBox="1"/>
          <p:nvPr/>
        </p:nvSpPr>
        <p:spPr>
          <a:xfrm>
            <a:off x="12429459" y="478465"/>
            <a:ext cx="1879565" cy="646331"/>
          </a:xfrm>
          <a:prstGeom prst="rect">
            <a:avLst/>
          </a:prstGeom>
          <a:noFill/>
        </p:spPr>
        <p:txBody>
          <a:bodyPr wrap="square" rtlCol="0">
            <a:spAutoFit/>
          </a:bodyPr>
          <a:lstStyle/>
          <a:p>
            <a:r>
              <a:rPr lang="en-US" dirty="0"/>
              <a:t>Goal of slide: We mine value.</a:t>
            </a:r>
          </a:p>
        </p:txBody>
      </p:sp>
      <p:sp>
        <p:nvSpPr>
          <p:cNvPr id="6" name="TextBox 5">
            <a:extLst>
              <a:ext uri="{FF2B5EF4-FFF2-40B4-BE49-F238E27FC236}">
                <a16:creationId xmlns:a16="http://schemas.microsoft.com/office/drawing/2014/main" id="{E294AEDF-84BF-4479-9FAE-69A53E2F87FB}"/>
              </a:ext>
            </a:extLst>
          </p:cNvPr>
          <p:cNvSpPr txBox="1"/>
          <p:nvPr/>
        </p:nvSpPr>
        <p:spPr>
          <a:xfrm>
            <a:off x="1143000" y="801630"/>
            <a:ext cx="9529591" cy="1200329"/>
          </a:xfrm>
          <a:prstGeom prst="rect">
            <a:avLst/>
          </a:prstGeom>
          <a:noFill/>
        </p:spPr>
        <p:txBody>
          <a:bodyPr wrap="square" rtlCol="0">
            <a:spAutoFit/>
          </a:bodyPr>
          <a:lstStyle/>
          <a:p>
            <a:pPr algn="ctr"/>
            <a:r>
              <a:rPr lang="en-US" sz="7200" dirty="0">
                <a:solidFill>
                  <a:schemeClr val="bg2"/>
                </a:solidFill>
              </a:rPr>
              <a:t>Would you trade…</a:t>
            </a:r>
          </a:p>
        </p:txBody>
      </p:sp>
    </p:spTree>
    <p:extLst>
      <p:ext uri="{BB962C8B-B14F-4D97-AF65-F5344CB8AC3E}">
        <p14:creationId xmlns:p14="http://schemas.microsoft.com/office/powerpoint/2010/main" val="819970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53DEBB3-4B88-47E6-B4A2-96954D975A4B}"/>
              </a:ext>
            </a:extLst>
          </p:cNvPr>
          <p:cNvSpPr txBox="1"/>
          <p:nvPr/>
        </p:nvSpPr>
        <p:spPr>
          <a:xfrm>
            <a:off x="110289" y="474345"/>
            <a:ext cx="11971421" cy="5909310"/>
          </a:xfrm>
          <a:prstGeom prst="rect">
            <a:avLst/>
          </a:prstGeom>
          <a:noFill/>
        </p:spPr>
        <p:txBody>
          <a:bodyPr wrap="square" rtlCol="0">
            <a:spAutoFit/>
          </a:bodyPr>
          <a:lstStyle/>
          <a:p>
            <a:pPr algn="ctr"/>
            <a:r>
              <a:rPr lang="en-US" sz="5400" dirty="0">
                <a:solidFill>
                  <a:schemeClr val="bg2"/>
                </a:solidFill>
              </a:rPr>
              <a:t>Agile Community Call to Action</a:t>
            </a:r>
          </a:p>
          <a:p>
            <a:pPr algn="ctr"/>
            <a:endParaRPr lang="en-US" sz="5400" dirty="0">
              <a:solidFill>
                <a:schemeClr val="bg2"/>
              </a:solidFill>
            </a:endParaRPr>
          </a:p>
          <a:p>
            <a:pPr algn="ctr"/>
            <a:r>
              <a:rPr lang="en-US" sz="5400" dirty="0">
                <a:solidFill>
                  <a:schemeClr val="bg2"/>
                </a:solidFill>
              </a:rPr>
              <a:t>We need to find better ways to measure </a:t>
            </a:r>
            <a:r>
              <a:rPr lang="en-US" sz="5400" dirty="0">
                <a:solidFill>
                  <a:schemeClr val="accent2"/>
                </a:solidFill>
              </a:rPr>
              <a:t>outcome</a:t>
            </a:r>
            <a:r>
              <a:rPr lang="en-US" sz="5400" dirty="0">
                <a:solidFill>
                  <a:schemeClr val="bg2"/>
                </a:solidFill>
              </a:rPr>
              <a:t> rather than </a:t>
            </a:r>
            <a:r>
              <a:rPr lang="en-US" sz="5400" dirty="0">
                <a:solidFill>
                  <a:schemeClr val="accent2"/>
                </a:solidFill>
              </a:rPr>
              <a:t>output</a:t>
            </a:r>
          </a:p>
          <a:p>
            <a:pPr algn="ctr"/>
            <a:endParaRPr lang="en-US" sz="5400" dirty="0">
              <a:solidFill>
                <a:schemeClr val="bg2"/>
              </a:solidFill>
            </a:endParaRPr>
          </a:p>
          <a:p>
            <a:pPr algn="ctr"/>
            <a:r>
              <a:rPr lang="en-US" sz="5400" dirty="0">
                <a:solidFill>
                  <a:schemeClr val="bg2"/>
                </a:solidFill>
              </a:rPr>
              <a:t>We need to balance our </a:t>
            </a:r>
            <a:r>
              <a:rPr lang="en-US" sz="5400" dirty="0">
                <a:solidFill>
                  <a:schemeClr val="accent2"/>
                </a:solidFill>
              </a:rPr>
              <a:t>predictability</a:t>
            </a:r>
            <a:r>
              <a:rPr lang="en-US" sz="5400" dirty="0">
                <a:solidFill>
                  <a:schemeClr val="bg2"/>
                </a:solidFill>
              </a:rPr>
              <a:t> expectations with </a:t>
            </a:r>
            <a:r>
              <a:rPr lang="en-US" sz="5400" dirty="0">
                <a:solidFill>
                  <a:schemeClr val="accent2"/>
                </a:solidFill>
              </a:rPr>
              <a:t>creativity</a:t>
            </a:r>
            <a:r>
              <a:rPr lang="en-US" sz="5400" dirty="0">
                <a:solidFill>
                  <a:schemeClr val="bg2"/>
                </a:solidFill>
              </a:rPr>
              <a:t> and </a:t>
            </a:r>
            <a:r>
              <a:rPr lang="en-US" sz="5400" dirty="0">
                <a:solidFill>
                  <a:schemeClr val="accent2"/>
                </a:solidFill>
              </a:rPr>
              <a:t>novelty</a:t>
            </a:r>
          </a:p>
        </p:txBody>
      </p:sp>
    </p:spTree>
    <p:extLst>
      <p:ext uri="{BB962C8B-B14F-4D97-AF65-F5344CB8AC3E}">
        <p14:creationId xmlns:p14="http://schemas.microsoft.com/office/powerpoint/2010/main" val="23404199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cxnSp>
        <p:nvCxnSpPr>
          <p:cNvPr id="18" name="Straight Arrow Connector 17">
            <a:extLst>
              <a:ext uri="{FF2B5EF4-FFF2-40B4-BE49-F238E27FC236}">
                <a16:creationId xmlns:a16="http://schemas.microsoft.com/office/drawing/2014/main" id="{749026CB-C280-4B0E-B44F-427971DBCAFE}"/>
              </a:ext>
            </a:extLst>
          </p:cNvPr>
          <p:cNvCxnSpPr>
            <a:cxnSpLocks/>
          </p:cNvCxnSpPr>
          <p:nvPr/>
        </p:nvCxnSpPr>
        <p:spPr>
          <a:xfrm flipH="1" flipV="1">
            <a:off x="284188" y="4411580"/>
            <a:ext cx="5642212" cy="810125"/>
          </a:xfrm>
          <a:prstGeom prst="straightConnector1">
            <a:avLst/>
          </a:prstGeom>
          <a:ln w="1682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 name="Block Arc 1">
            <a:extLst>
              <a:ext uri="{FF2B5EF4-FFF2-40B4-BE49-F238E27FC236}">
                <a16:creationId xmlns:a16="http://schemas.microsoft.com/office/drawing/2014/main" id="{3766C5A1-1E36-4003-93E6-7C682021289B}"/>
              </a:ext>
            </a:extLst>
          </p:cNvPr>
          <p:cNvSpPr/>
          <p:nvPr/>
        </p:nvSpPr>
        <p:spPr>
          <a:xfrm>
            <a:off x="786064" y="1892967"/>
            <a:ext cx="10248588" cy="6882063"/>
          </a:xfrm>
          <a:prstGeom prst="blockArc">
            <a:avLst>
              <a:gd name="adj1" fmla="val 10800000"/>
              <a:gd name="adj2" fmla="val 21273237"/>
              <a:gd name="adj3" fmla="val 3233"/>
            </a:avLst>
          </a:prstGeom>
          <a:gradFill flip="none" rotWithShape="1">
            <a:gsLst>
              <a:gs pos="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1"/>
              </a:solidFill>
            </a:endParaRPr>
          </a:p>
        </p:txBody>
      </p:sp>
      <p:cxnSp>
        <p:nvCxnSpPr>
          <p:cNvPr id="3" name="Straight Arrow Connector 2">
            <a:extLst>
              <a:ext uri="{FF2B5EF4-FFF2-40B4-BE49-F238E27FC236}">
                <a16:creationId xmlns:a16="http://schemas.microsoft.com/office/drawing/2014/main" id="{9F36E19B-E009-4B6F-AB86-571933611EC9}"/>
              </a:ext>
            </a:extLst>
          </p:cNvPr>
          <p:cNvCxnSpPr>
            <a:cxnSpLocks/>
          </p:cNvCxnSpPr>
          <p:nvPr/>
        </p:nvCxnSpPr>
        <p:spPr>
          <a:xfrm flipV="1">
            <a:off x="5910358" y="3721769"/>
            <a:ext cx="5912674" cy="1499936"/>
          </a:xfrm>
          <a:prstGeom prst="straightConnector1">
            <a:avLst/>
          </a:prstGeom>
          <a:ln w="1682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2ED50337-78C2-4AE1-874B-570C2F813CE1}"/>
              </a:ext>
            </a:extLst>
          </p:cNvPr>
          <p:cNvSpPr txBox="1"/>
          <p:nvPr/>
        </p:nvSpPr>
        <p:spPr>
          <a:xfrm>
            <a:off x="3520094" y="5318190"/>
            <a:ext cx="4700326" cy="1200329"/>
          </a:xfrm>
          <a:prstGeom prst="rect">
            <a:avLst/>
          </a:prstGeom>
          <a:noFill/>
        </p:spPr>
        <p:txBody>
          <a:bodyPr wrap="none" rtlCol="0">
            <a:spAutoFit/>
          </a:bodyPr>
          <a:lstStyle/>
          <a:p>
            <a:r>
              <a:rPr lang="en-US" sz="7200" b="1" dirty="0">
                <a:solidFill>
                  <a:schemeClr val="bg2"/>
                </a:solidFill>
              </a:rPr>
              <a:t>Uncertainty</a:t>
            </a:r>
          </a:p>
        </p:txBody>
      </p:sp>
      <p:sp>
        <p:nvSpPr>
          <p:cNvPr id="9" name="TextBox 8">
            <a:extLst>
              <a:ext uri="{FF2B5EF4-FFF2-40B4-BE49-F238E27FC236}">
                <a16:creationId xmlns:a16="http://schemas.microsoft.com/office/drawing/2014/main" id="{5B5427F5-2C30-4116-81F0-014013948B2B}"/>
              </a:ext>
            </a:extLst>
          </p:cNvPr>
          <p:cNvSpPr txBox="1"/>
          <p:nvPr/>
        </p:nvSpPr>
        <p:spPr>
          <a:xfrm>
            <a:off x="7678925" y="332235"/>
            <a:ext cx="3355727" cy="646331"/>
          </a:xfrm>
          <a:prstGeom prst="rect">
            <a:avLst/>
          </a:prstGeom>
          <a:noFill/>
        </p:spPr>
        <p:txBody>
          <a:bodyPr wrap="none" rtlCol="0">
            <a:spAutoFit/>
          </a:bodyPr>
          <a:lstStyle/>
          <a:p>
            <a:r>
              <a:rPr lang="en-US" sz="3600" dirty="0">
                <a:solidFill>
                  <a:schemeClr val="bg2"/>
                </a:solidFill>
              </a:rPr>
              <a:t>New information</a:t>
            </a:r>
          </a:p>
        </p:txBody>
      </p:sp>
      <p:cxnSp>
        <p:nvCxnSpPr>
          <p:cNvPr id="10" name="Straight Arrow Connector 9">
            <a:extLst>
              <a:ext uri="{FF2B5EF4-FFF2-40B4-BE49-F238E27FC236}">
                <a16:creationId xmlns:a16="http://schemas.microsoft.com/office/drawing/2014/main" id="{64EC11A7-06B3-4EFB-A526-FDE5C6996215}"/>
              </a:ext>
            </a:extLst>
          </p:cNvPr>
          <p:cNvCxnSpPr>
            <a:cxnSpLocks/>
          </p:cNvCxnSpPr>
          <p:nvPr/>
        </p:nvCxnSpPr>
        <p:spPr>
          <a:xfrm flipV="1">
            <a:off x="5926400" y="1353550"/>
            <a:ext cx="3430388" cy="3868155"/>
          </a:xfrm>
          <a:prstGeom prst="straightConnector1">
            <a:avLst/>
          </a:prstGeom>
          <a:ln w="1682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677DBA89-C1F6-4992-AE25-9324F110CFF7}"/>
              </a:ext>
            </a:extLst>
          </p:cNvPr>
          <p:cNvSpPr txBox="1"/>
          <p:nvPr/>
        </p:nvSpPr>
        <p:spPr>
          <a:xfrm>
            <a:off x="1386178" y="710908"/>
            <a:ext cx="3355727" cy="646331"/>
          </a:xfrm>
          <a:prstGeom prst="rect">
            <a:avLst/>
          </a:prstGeom>
          <a:noFill/>
        </p:spPr>
        <p:txBody>
          <a:bodyPr wrap="none" rtlCol="0">
            <a:spAutoFit/>
          </a:bodyPr>
          <a:lstStyle/>
          <a:p>
            <a:r>
              <a:rPr lang="en-US" sz="3600" dirty="0">
                <a:solidFill>
                  <a:schemeClr val="bg2"/>
                </a:solidFill>
              </a:rPr>
              <a:t>New information</a:t>
            </a:r>
          </a:p>
        </p:txBody>
      </p:sp>
      <p:cxnSp>
        <p:nvCxnSpPr>
          <p:cNvPr id="13" name="Straight Arrow Connector 12">
            <a:extLst>
              <a:ext uri="{FF2B5EF4-FFF2-40B4-BE49-F238E27FC236}">
                <a16:creationId xmlns:a16="http://schemas.microsoft.com/office/drawing/2014/main" id="{8BE2DBCB-5F28-4B5A-BBA2-FCF91A99997B}"/>
              </a:ext>
            </a:extLst>
          </p:cNvPr>
          <p:cNvCxnSpPr>
            <a:cxnSpLocks/>
          </p:cNvCxnSpPr>
          <p:nvPr/>
        </p:nvCxnSpPr>
        <p:spPr>
          <a:xfrm flipH="1" flipV="1">
            <a:off x="3080084" y="1719924"/>
            <a:ext cx="2830274" cy="3501781"/>
          </a:xfrm>
          <a:prstGeom prst="straightConnector1">
            <a:avLst/>
          </a:prstGeom>
          <a:ln w="1682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108F07B8-27C0-4061-8F4C-5C00F3792C55}"/>
              </a:ext>
            </a:extLst>
          </p:cNvPr>
          <p:cNvSpPr txBox="1"/>
          <p:nvPr/>
        </p:nvSpPr>
        <p:spPr>
          <a:xfrm>
            <a:off x="3940304" y="264687"/>
            <a:ext cx="3355727" cy="646331"/>
          </a:xfrm>
          <a:prstGeom prst="rect">
            <a:avLst/>
          </a:prstGeom>
          <a:noFill/>
        </p:spPr>
        <p:txBody>
          <a:bodyPr wrap="square" rtlCol="0">
            <a:spAutoFit/>
          </a:bodyPr>
          <a:lstStyle/>
          <a:p>
            <a:r>
              <a:rPr lang="en-US" sz="3600" dirty="0">
                <a:solidFill>
                  <a:schemeClr val="bg2"/>
                </a:solidFill>
              </a:rPr>
              <a:t>New information</a:t>
            </a:r>
          </a:p>
        </p:txBody>
      </p:sp>
      <p:cxnSp>
        <p:nvCxnSpPr>
          <p:cNvPr id="16" name="Straight Arrow Connector 15">
            <a:extLst>
              <a:ext uri="{FF2B5EF4-FFF2-40B4-BE49-F238E27FC236}">
                <a16:creationId xmlns:a16="http://schemas.microsoft.com/office/drawing/2014/main" id="{A6D6B342-4EBB-404C-95A5-E28E46D1F3C3}"/>
              </a:ext>
            </a:extLst>
          </p:cNvPr>
          <p:cNvCxnSpPr>
            <a:cxnSpLocks/>
          </p:cNvCxnSpPr>
          <p:nvPr/>
        </p:nvCxnSpPr>
        <p:spPr>
          <a:xfrm flipH="1" flipV="1">
            <a:off x="5634211" y="1273704"/>
            <a:ext cx="276147" cy="3948001"/>
          </a:xfrm>
          <a:prstGeom prst="straightConnector1">
            <a:avLst/>
          </a:prstGeom>
          <a:ln w="1682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86247749-C0D0-43F3-BE81-A84E460ACC73}"/>
              </a:ext>
            </a:extLst>
          </p:cNvPr>
          <p:cNvSpPr txBox="1"/>
          <p:nvPr/>
        </p:nvSpPr>
        <p:spPr>
          <a:xfrm>
            <a:off x="91861" y="3172374"/>
            <a:ext cx="1183337" cy="646331"/>
          </a:xfrm>
          <a:prstGeom prst="rect">
            <a:avLst/>
          </a:prstGeom>
          <a:noFill/>
        </p:spPr>
        <p:txBody>
          <a:bodyPr wrap="none" rtlCol="0">
            <a:spAutoFit/>
          </a:bodyPr>
          <a:lstStyle/>
          <a:p>
            <a:r>
              <a:rPr lang="en-US" sz="3600" dirty="0">
                <a:solidFill>
                  <a:schemeClr val="bg2"/>
                </a:solidFill>
              </a:rPr>
              <a:t>Done</a:t>
            </a:r>
          </a:p>
        </p:txBody>
      </p:sp>
      <p:sp>
        <p:nvSpPr>
          <p:cNvPr id="22" name="TextBox 21">
            <a:extLst>
              <a:ext uri="{FF2B5EF4-FFF2-40B4-BE49-F238E27FC236}">
                <a16:creationId xmlns:a16="http://schemas.microsoft.com/office/drawing/2014/main" id="{2C813590-705E-478A-BFB4-E4078F714D6C}"/>
              </a:ext>
            </a:extLst>
          </p:cNvPr>
          <p:cNvSpPr txBox="1"/>
          <p:nvPr/>
        </p:nvSpPr>
        <p:spPr>
          <a:xfrm>
            <a:off x="10847046" y="2782669"/>
            <a:ext cx="1079911" cy="646331"/>
          </a:xfrm>
          <a:prstGeom prst="rect">
            <a:avLst/>
          </a:prstGeom>
          <a:noFill/>
        </p:spPr>
        <p:txBody>
          <a:bodyPr wrap="none" rtlCol="0">
            <a:spAutoFit/>
          </a:bodyPr>
          <a:lstStyle/>
          <a:p>
            <a:r>
              <a:rPr lang="en-US" sz="3600" dirty="0">
                <a:solidFill>
                  <a:schemeClr val="bg2"/>
                </a:solidFill>
              </a:rPr>
              <a:t>Start</a:t>
            </a:r>
          </a:p>
        </p:txBody>
      </p:sp>
      <p:sp>
        <p:nvSpPr>
          <p:cNvPr id="24" name="Oval 23">
            <a:extLst>
              <a:ext uri="{FF2B5EF4-FFF2-40B4-BE49-F238E27FC236}">
                <a16:creationId xmlns:a16="http://schemas.microsoft.com/office/drawing/2014/main" id="{9E8CE92D-FD0E-4440-9EC6-371805A13E5B}"/>
              </a:ext>
            </a:extLst>
          </p:cNvPr>
          <p:cNvSpPr/>
          <p:nvPr/>
        </p:nvSpPr>
        <p:spPr>
          <a:xfrm>
            <a:off x="5666294" y="4973053"/>
            <a:ext cx="461790" cy="48928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5474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15" grpId="0"/>
      <p:bldP spid="21" grpId="0"/>
    </p:bld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53DEBB3-4B88-47E6-B4A2-96954D975A4B}"/>
              </a:ext>
            </a:extLst>
          </p:cNvPr>
          <p:cNvSpPr txBox="1"/>
          <p:nvPr/>
        </p:nvSpPr>
        <p:spPr>
          <a:xfrm>
            <a:off x="110289" y="474345"/>
            <a:ext cx="11971421" cy="5909310"/>
          </a:xfrm>
          <a:prstGeom prst="rect">
            <a:avLst/>
          </a:prstGeom>
          <a:noFill/>
        </p:spPr>
        <p:txBody>
          <a:bodyPr wrap="square" rtlCol="0">
            <a:spAutoFit/>
          </a:bodyPr>
          <a:lstStyle/>
          <a:p>
            <a:pPr algn="ctr"/>
            <a:r>
              <a:rPr lang="en-US" sz="5400" dirty="0">
                <a:solidFill>
                  <a:schemeClr val="bg2"/>
                </a:solidFill>
              </a:rPr>
              <a:t>Agile Community Call to Action</a:t>
            </a:r>
          </a:p>
          <a:p>
            <a:pPr algn="ctr"/>
            <a:endParaRPr lang="en-US" sz="5400" dirty="0">
              <a:solidFill>
                <a:schemeClr val="bg2"/>
              </a:solidFill>
            </a:endParaRPr>
          </a:p>
          <a:p>
            <a:pPr algn="ctr"/>
            <a:r>
              <a:rPr lang="en-US" sz="5400" dirty="0">
                <a:solidFill>
                  <a:schemeClr val="bg2"/>
                </a:solidFill>
              </a:rPr>
              <a:t>We need to </a:t>
            </a:r>
            <a:r>
              <a:rPr lang="en-US" sz="5400" dirty="0">
                <a:solidFill>
                  <a:schemeClr val="accent2"/>
                </a:solidFill>
              </a:rPr>
              <a:t>incorporate</a:t>
            </a:r>
            <a:r>
              <a:rPr lang="en-US" sz="5400" dirty="0">
                <a:solidFill>
                  <a:schemeClr val="bg2"/>
                </a:solidFill>
              </a:rPr>
              <a:t> </a:t>
            </a:r>
            <a:br>
              <a:rPr lang="en-US" sz="5400" dirty="0">
                <a:solidFill>
                  <a:schemeClr val="bg2"/>
                </a:solidFill>
              </a:rPr>
            </a:br>
            <a:r>
              <a:rPr lang="en-US" sz="5400" dirty="0">
                <a:solidFill>
                  <a:schemeClr val="bg2"/>
                </a:solidFill>
              </a:rPr>
              <a:t>New Information faster</a:t>
            </a:r>
          </a:p>
          <a:p>
            <a:pPr algn="ctr"/>
            <a:endParaRPr lang="en-US" sz="5400" dirty="0">
              <a:solidFill>
                <a:schemeClr val="bg2"/>
              </a:solidFill>
            </a:endParaRPr>
          </a:p>
          <a:p>
            <a:pPr algn="ctr"/>
            <a:r>
              <a:rPr lang="en-US" sz="5400" dirty="0">
                <a:solidFill>
                  <a:schemeClr val="accent2"/>
                </a:solidFill>
              </a:rPr>
              <a:t>Deployment</a:t>
            </a:r>
            <a:r>
              <a:rPr lang="en-US" sz="5400" dirty="0">
                <a:solidFill>
                  <a:schemeClr val="bg2"/>
                </a:solidFill>
              </a:rPr>
              <a:t> ENDS </a:t>
            </a:r>
            <a:r>
              <a:rPr lang="en-US" sz="5400" dirty="0">
                <a:solidFill>
                  <a:schemeClr val="accent2"/>
                </a:solidFill>
              </a:rPr>
              <a:t>speculation</a:t>
            </a:r>
          </a:p>
          <a:p>
            <a:pPr algn="ctr"/>
            <a:r>
              <a:rPr lang="en-US" sz="4800" dirty="0">
                <a:solidFill>
                  <a:schemeClr val="bg2"/>
                </a:solidFill>
              </a:rPr>
              <a:t>(do this more often)</a:t>
            </a:r>
          </a:p>
        </p:txBody>
      </p:sp>
    </p:spTree>
    <p:extLst>
      <p:ext uri="{BB962C8B-B14F-4D97-AF65-F5344CB8AC3E}">
        <p14:creationId xmlns:p14="http://schemas.microsoft.com/office/powerpoint/2010/main" val="42294820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0D1AD7F-8AA1-43D1-A750-B54F5A0C8047}"/>
              </a:ext>
            </a:extLst>
          </p:cNvPr>
          <p:cNvSpPr txBox="1"/>
          <p:nvPr/>
        </p:nvSpPr>
        <p:spPr>
          <a:xfrm>
            <a:off x="-66675" y="197346"/>
            <a:ext cx="12192000" cy="6463308"/>
          </a:xfrm>
          <a:prstGeom prst="rect">
            <a:avLst/>
          </a:prstGeom>
          <a:noFill/>
        </p:spPr>
        <p:txBody>
          <a:bodyPr wrap="square" rtlCol="0">
            <a:spAutoFit/>
          </a:bodyPr>
          <a:lstStyle/>
          <a:p>
            <a:pPr algn="ctr"/>
            <a:r>
              <a:rPr lang="en-US" sz="13800" dirty="0">
                <a:solidFill>
                  <a:schemeClr val="bg2"/>
                </a:solidFill>
              </a:rPr>
              <a:t>Yeah, but </a:t>
            </a:r>
            <a:r>
              <a:rPr lang="en-US" sz="13800" dirty="0">
                <a:solidFill>
                  <a:schemeClr val="accent2"/>
                </a:solidFill>
              </a:rPr>
              <a:t>how long</a:t>
            </a:r>
            <a:r>
              <a:rPr lang="en-US" sz="13800" dirty="0">
                <a:solidFill>
                  <a:schemeClr val="bg2"/>
                </a:solidFill>
              </a:rPr>
              <a:t> will THIS feature take?</a:t>
            </a:r>
          </a:p>
        </p:txBody>
      </p:sp>
    </p:spTree>
    <p:extLst>
      <p:ext uri="{BB962C8B-B14F-4D97-AF65-F5344CB8AC3E}">
        <p14:creationId xmlns:p14="http://schemas.microsoft.com/office/powerpoint/2010/main" val="1640566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7550524E-A2F7-47A7-9684-FEA3015970CB}"/>
              </a:ext>
            </a:extLst>
          </p:cNvPr>
          <p:cNvPicPr>
            <a:picLocks noChangeAspect="1"/>
          </p:cNvPicPr>
          <p:nvPr/>
        </p:nvPicPr>
        <p:blipFill rotWithShape="1">
          <a:blip r:embed="rId4"/>
          <a:srcRect t="11783" r="11570" b="4341"/>
          <a:stretch/>
        </p:blipFill>
        <p:spPr>
          <a:xfrm>
            <a:off x="1" y="0"/>
            <a:ext cx="12192000" cy="6504805"/>
          </a:xfrm>
          <a:prstGeom prst="rect">
            <a:avLst/>
          </a:prstGeom>
        </p:spPr>
      </p:pic>
      <p:sp>
        <p:nvSpPr>
          <p:cNvPr id="3" name="Rectangle 2">
            <a:extLst>
              <a:ext uri="{FF2B5EF4-FFF2-40B4-BE49-F238E27FC236}">
                <a16:creationId xmlns:a16="http://schemas.microsoft.com/office/drawing/2014/main" id="{2005D8B9-FDFD-4067-91B1-519EEFD99E14}"/>
              </a:ext>
            </a:extLst>
          </p:cNvPr>
          <p:cNvSpPr/>
          <p:nvPr/>
        </p:nvSpPr>
        <p:spPr>
          <a:xfrm>
            <a:off x="0" y="2030819"/>
            <a:ext cx="2307265" cy="2541181"/>
          </a:xfrm>
          <a:prstGeom prst="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B8FEE7A-C282-4C9A-8047-A8F4878FD479}"/>
              </a:ext>
            </a:extLst>
          </p:cNvPr>
          <p:cNvSpPr/>
          <p:nvPr/>
        </p:nvSpPr>
        <p:spPr>
          <a:xfrm>
            <a:off x="2413590" y="2030818"/>
            <a:ext cx="744279" cy="2064437"/>
          </a:xfrm>
          <a:prstGeom prst="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peech Bubble: Rectangle 11">
            <a:extLst>
              <a:ext uri="{FF2B5EF4-FFF2-40B4-BE49-F238E27FC236}">
                <a16:creationId xmlns:a16="http://schemas.microsoft.com/office/drawing/2014/main" id="{03531EEB-D0B2-41A9-90AB-6EAAF7BEF8B3}"/>
              </a:ext>
            </a:extLst>
          </p:cNvPr>
          <p:cNvSpPr/>
          <p:nvPr/>
        </p:nvSpPr>
        <p:spPr>
          <a:xfrm>
            <a:off x="207334" y="4744928"/>
            <a:ext cx="2450806" cy="586426"/>
          </a:xfrm>
          <a:prstGeom prst="wedgeRectCallout">
            <a:avLst>
              <a:gd name="adj1" fmla="val -20833"/>
              <a:gd name="adj2" fmla="val -68044"/>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b="1" dirty="0"/>
              <a:t>Multiple options</a:t>
            </a:r>
          </a:p>
        </p:txBody>
      </p:sp>
      <p:sp>
        <p:nvSpPr>
          <p:cNvPr id="13" name="Speech Bubble: Rectangle 12">
            <a:extLst>
              <a:ext uri="{FF2B5EF4-FFF2-40B4-BE49-F238E27FC236}">
                <a16:creationId xmlns:a16="http://schemas.microsoft.com/office/drawing/2014/main" id="{38E744C8-886B-4044-95EA-926E71568C43}"/>
              </a:ext>
            </a:extLst>
          </p:cNvPr>
          <p:cNvSpPr/>
          <p:nvPr/>
        </p:nvSpPr>
        <p:spPr>
          <a:xfrm>
            <a:off x="3400556" y="2030818"/>
            <a:ext cx="2450806" cy="586426"/>
          </a:xfrm>
          <a:prstGeom prst="wedgeRectCallout">
            <a:avLst>
              <a:gd name="adj1" fmla="val -58143"/>
              <a:gd name="adj2" fmla="val -24529"/>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b="1" dirty="0"/>
              <a:t>Duration, not ETA</a:t>
            </a:r>
          </a:p>
        </p:txBody>
      </p:sp>
      <p:sp>
        <p:nvSpPr>
          <p:cNvPr id="16" name="Speech Bubble: Rectangle 15">
            <a:extLst>
              <a:ext uri="{FF2B5EF4-FFF2-40B4-BE49-F238E27FC236}">
                <a16:creationId xmlns:a16="http://schemas.microsoft.com/office/drawing/2014/main" id="{62DA07B5-BE9C-43D8-8D06-BDF12A986A50}"/>
              </a:ext>
            </a:extLst>
          </p:cNvPr>
          <p:cNvSpPr/>
          <p:nvPr/>
        </p:nvSpPr>
        <p:spPr>
          <a:xfrm>
            <a:off x="3400556" y="3429000"/>
            <a:ext cx="8699295" cy="586426"/>
          </a:xfrm>
          <a:prstGeom prst="wedgeRectCallout">
            <a:avLst>
              <a:gd name="adj1" fmla="val -52407"/>
              <a:gd name="adj2" fmla="val -29968"/>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b="1" dirty="0"/>
              <a:t>Until you start, then continuously updated with Time Remaining</a:t>
            </a:r>
          </a:p>
        </p:txBody>
      </p:sp>
    </p:spTree>
    <p:custDataLst>
      <p:tags r:id="rId1"/>
    </p:custDataLst>
    <p:extLst>
      <p:ext uri="{BB962C8B-B14F-4D97-AF65-F5344CB8AC3E}">
        <p14:creationId xmlns:p14="http://schemas.microsoft.com/office/powerpoint/2010/main" val="745614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1" grpId="0" animBg="1"/>
      <p:bldP spid="12" grpId="0" animBg="1"/>
      <p:bldP spid="13" grpId="0" animBg="1"/>
      <p:bldP spid="1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AutoShape 2" descr="Image result for modern agile">
            <a:extLst>
              <a:ext uri="{FF2B5EF4-FFF2-40B4-BE49-F238E27FC236}">
                <a16:creationId xmlns:a16="http://schemas.microsoft.com/office/drawing/2014/main" id="{4ACD0435-4789-483D-8D1D-DA033D12BC8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150" name="Picture 6" descr="Related image">
            <a:extLst>
              <a:ext uri="{FF2B5EF4-FFF2-40B4-BE49-F238E27FC236}">
                <a16:creationId xmlns:a16="http://schemas.microsoft.com/office/drawing/2014/main" id="{6D3EAB95-FCD1-4B47-AA48-0786D12363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7000" y="0"/>
            <a:ext cx="6858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F1A498C3-4861-4327-9107-4FBAD70404EF}"/>
              </a:ext>
            </a:extLst>
          </p:cNvPr>
          <p:cNvSpPr txBox="1"/>
          <p:nvPr/>
        </p:nvSpPr>
        <p:spPr>
          <a:xfrm>
            <a:off x="4690730" y="370874"/>
            <a:ext cx="3519376" cy="461665"/>
          </a:xfrm>
          <a:prstGeom prst="rect">
            <a:avLst/>
          </a:prstGeom>
          <a:noFill/>
        </p:spPr>
        <p:txBody>
          <a:bodyPr wrap="square" rtlCol="0">
            <a:spAutoFit/>
          </a:bodyPr>
          <a:lstStyle/>
          <a:p>
            <a:r>
              <a:rPr lang="en-US" sz="2400" b="1" dirty="0"/>
              <a:t>Make Data Awesome</a:t>
            </a:r>
          </a:p>
        </p:txBody>
      </p:sp>
      <p:sp>
        <p:nvSpPr>
          <p:cNvPr id="9" name="TextBox 8">
            <a:extLst>
              <a:ext uri="{FF2B5EF4-FFF2-40B4-BE49-F238E27FC236}">
                <a16:creationId xmlns:a16="http://schemas.microsoft.com/office/drawing/2014/main" id="{3976B28B-6F44-4491-8CBA-7C66DC398008}"/>
              </a:ext>
            </a:extLst>
          </p:cNvPr>
          <p:cNvSpPr txBox="1"/>
          <p:nvPr/>
        </p:nvSpPr>
        <p:spPr>
          <a:xfrm>
            <a:off x="4797056" y="6000124"/>
            <a:ext cx="3519376" cy="461665"/>
          </a:xfrm>
          <a:prstGeom prst="rect">
            <a:avLst/>
          </a:prstGeom>
          <a:noFill/>
        </p:spPr>
        <p:txBody>
          <a:bodyPr wrap="square" rtlCol="0">
            <a:spAutoFit/>
          </a:bodyPr>
          <a:lstStyle/>
          <a:p>
            <a:r>
              <a:rPr lang="en-US" sz="2400" b="1" dirty="0"/>
              <a:t>Use Data Safely</a:t>
            </a:r>
          </a:p>
        </p:txBody>
      </p:sp>
      <p:sp>
        <p:nvSpPr>
          <p:cNvPr id="10" name="TextBox 9">
            <a:extLst>
              <a:ext uri="{FF2B5EF4-FFF2-40B4-BE49-F238E27FC236}">
                <a16:creationId xmlns:a16="http://schemas.microsoft.com/office/drawing/2014/main" id="{DCDEA1F4-3E82-4297-96FE-7823D1BD9129}"/>
              </a:ext>
            </a:extLst>
          </p:cNvPr>
          <p:cNvSpPr txBox="1"/>
          <p:nvPr/>
        </p:nvSpPr>
        <p:spPr>
          <a:xfrm>
            <a:off x="7341782" y="2307565"/>
            <a:ext cx="3519376" cy="461665"/>
          </a:xfrm>
          <a:prstGeom prst="rect">
            <a:avLst/>
          </a:prstGeom>
          <a:noFill/>
        </p:spPr>
        <p:txBody>
          <a:bodyPr wrap="square" rtlCol="0">
            <a:spAutoFit/>
          </a:bodyPr>
          <a:lstStyle/>
          <a:p>
            <a:r>
              <a:rPr lang="en-US" sz="2400" b="1" dirty="0"/>
              <a:t>Chart Data</a:t>
            </a:r>
          </a:p>
        </p:txBody>
      </p:sp>
      <p:sp>
        <p:nvSpPr>
          <p:cNvPr id="11" name="TextBox 10">
            <a:extLst>
              <a:ext uri="{FF2B5EF4-FFF2-40B4-BE49-F238E27FC236}">
                <a16:creationId xmlns:a16="http://schemas.microsoft.com/office/drawing/2014/main" id="{3814A039-A430-43A9-957E-FC1A429B3506}"/>
              </a:ext>
            </a:extLst>
          </p:cNvPr>
          <p:cNvSpPr txBox="1"/>
          <p:nvPr/>
        </p:nvSpPr>
        <p:spPr>
          <a:xfrm>
            <a:off x="7341782" y="3952275"/>
            <a:ext cx="3519376" cy="461665"/>
          </a:xfrm>
          <a:prstGeom prst="rect">
            <a:avLst/>
          </a:prstGeom>
          <a:noFill/>
        </p:spPr>
        <p:txBody>
          <a:bodyPr wrap="square" rtlCol="0">
            <a:spAutoFit/>
          </a:bodyPr>
          <a:lstStyle/>
          <a:p>
            <a:r>
              <a:rPr lang="en-US" sz="2400" b="1" dirty="0"/>
              <a:t>Continuously</a:t>
            </a:r>
          </a:p>
        </p:txBody>
      </p:sp>
      <p:sp>
        <p:nvSpPr>
          <p:cNvPr id="12" name="TextBox 11">
            <a:extLst>
              <a:ext uri="{FF2B5EF4-FFF2-40B4-BE49-F238E27FC236}">
                <a16:creationId xmlns:a16="http://schemas.microsoft.com/office/drawing/2014/main" id="{87B41BAA-3191-41DA-AB31-8F2679D040A0}"/>
              </a:ext>
            </a:extLst>
          </p:cNvPr>
          <p:cNvSpPr txBox="1"/>
          <p:nvPr/>
        </p:nvSpPr>
        <p:spPr>
          <a:xfrm>
            <a:off x="3244703" y="2249038"/>
            <a:ext cx="3519376" cy="461665"/>
          </a:xfrm>
          <a:prstGeom prst="rect">
            <a:avLst/>
          </a:prstGeom>
          <a:noFill/>
        </p:spPr>
        <p:txBody>
          <a:bodyPr wrap="square" rtlCol="0">
            <a:spAutoFit/>
          </a:bodyPr>
          <a:lstStyle/>
          <a:p>
            <a:r>
              <a:rPr lang="en-US" sz="2400" b="1" dirty="0"/>
              <a:t>Experiment</a:t>
            </a:r>
          </a:p>
        </p:txBody>
      </p:sp>
      <p:sp>
        <p:nvSpPr>
          <p:cNvPr id="13" name="TextBox 12">
            <a:extLst>
              <a:ext uri="{FF2B5EF4-FFF2-40B4-BE49-F238E27FC236}">
                <a16:creationId xmlns:a16="http://schemas.microsoft.com/office/drawing/2014/main" id="{C6188501-6065-4B87-A7E3-7DA25225C490}"/>
              </a:ext>
            </a:extLst>
          </p:cNvPr>
          <p:cNvSpPr txBox="1"/>
          <p:nvPr/>
        </p:nvSpPr>
        <p:spPr>
          <a:xfrm>
            <a:off x="3244703" y="3952274"/>
            <a:ext cx="3519376" cy="461665"/>
          </a:xfrm>
          <a:prstGeom prst="rect">
            <a:avLst/>
          </a:prstGeom>
          <a:noFill/>
        </p:spPr>
        <p:txBody>
          <a:bodyPr wrap="square" rtlCol="0">
            <a:spAutoFit/>
          </a:bodyPr>
          <a:lstStyle/>
          <a:p>
            <a:r>
              <a:rPr lang="en-US" sz="2400" b="1" dirty="0"/>
              <a:t>Using Data</a:t>
            </a:r>
          </a:p>
        </p:txBody>
      </p:sp>
      <p:sp>
        <p:nvSpPr>
          <p:cNvPr id="14" name="TextBox 13">
            <a:extLst>
              <a:ext uri="{FF2B5EF4-FFF2-40B4-BE49-F238E27FC236}">
                <a16:creationId xmlns:a16="http://schemas.microsoft.com/office/drawing/2014/main" id="{13203286-BB7D-442F-A97F-1B45D7197228}"/>
              </a:ext>
            </a:extLst>
          </p:cNvPr>
          <p:cNvSpPr txBox="1"/>
          <p:nvPr/>
        </p:nvSpPr>
        <p:spPr>
          <a:xfrm>
            <a:off x="5672470" y="3835222"/>
            <a:ext cx="3519376" cy="461665"/>
          </a:xfrm>
          <a:prstGeom prst="rect">
            <a:avLst/>
          </a:prstGeom>
          <a:noFill/>
        </p:spPr>
        <p:txBody>
          <a:bodyPr wrap="square" rtlCol="0">
            <a:spAutoFit/>
          </a:bodyPr>
          <a:lstStyle/>
          <a:p>
            <a:r>
              <a:rPr lang="en-US" sz="2400" b="1" dirty="0">
                <a:solidFill>
                  <a:schemeClr val="bg1"/>
                </a:solidFill>
              </a:rPr>
              <a:t>DATA</a:t>
            </a:r>
          </a:p>
        </p:txBody>
      </p:sp>
      <p:sp>
        <p:nvSpPr>
          <p:cNvPr id="15" name="TextBox 14">
            <a:extLst>
              <a:ext uri="{FF2B5EF4-FFF2-40B4-BE49-F238E27FC236}">
                <a16:creationId xmlns:a16="http://schemas.microsoft.com/office/drawing/2014/main" id="{08BC9DF9-F7DC-4328-B277-CCD98DED70C4}"/>
              </a:ext>
            </a:extLst>
          </p:cNvPr>
          <p:cNvSpPr txBox="1"/>
          <p:nvPr/>
        </p:nvSpPr>
        <p:spPr>
          <a:xfrm>
            <a:off x="8869808" y="5620300"/>
            <a:ext cx="2200602" cy="369332"/>
          </a:xfrm>
          <a:prstGeom prst="rect">
            <a:avLst/>
          </a:prstGeom>
          <a:noFill/>
        </p:spPr>
        <p:txBody>
          <a:bodyPr wrap="none" rtlCol="0">
            <a:spAutoFit/>
          </a:bodyPr>
          <a:lstStyle/>
          <a:p>
            <a:r>
              <a:rPr lang="en-US" dirty="0">
                <a:solidFill>
                  <a:schemeClr val="bg2"/>
                </a:solidFill>
              </a:rPr>
              <a:t>My Circular Quadrant</a:t>
            </a:r>
          </a:p>
        </p:txBody>
      </p:sp>
      <p:cxnSp>
        <p:nvCxnSpPr>
          <p:cNvPr id="8" name="Straight Connector 7">
            <a:extLst>
              <a:ext uri="{FF2B5EF4-FFF2-40B4-BE49-F238E27FC236}">
                <a16:creationId xmlns:a16="http://schemas.microsoft.com/office/drawing/2014/main" id="{8CE153AF-CD54-4967-A4CC-3521D37B2298}"/>
              </a:ext>
            </a:extLst>
          </p:cNvPr>
          <p:cNvCxnSpPr/>
          <p:nvPr/>
        </p:nvCxnSpPr>
        <p:spPr>
          <a:xfrm flipH="1">
            <a:off x="5199321" y="3581400"/>
            <a:ext cx="1564758" cy="0"/>
          </a:xfrm>
          <a:prstGeom prst="line">
            <a:avLst/>
          </a:prstGeom>
          <a:ln w="508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Freeform: Shape 15">
            <a:extLst>
              <a:ext uri="{FF2B5EF4-FFF2-40B4-BE49-F238E27FC236}">
                <a16:creationId xmlns:a16="http://schemas.microsoft.com/office/drawing/2014/main" id="{2A9155E8-506A-4411-9D5A-C20B6328B936}"/>
              </a:ext>
            </a:extLst>
          </p:cNvPr>
          <p:cNvSpPr/>
          <p:nvPr/>
        </p:nvSpPr>
        <p:spPr>
          <a:xfrm>
            <a:off x="4949824" y="3428999"/>
            <a:ext cx="2142092" cy="347695"/>
          </a:xfrm>
          <a:custGeom>
            <a:avLst/>
            <a:gdLst>
              <a:gd name="connsiteX0" fmla="*/ 387720 w 2142092"/>
              <a:gd name="connsiteY0" fmla="*/ 329609 h 691116"/>
              <a:gd name="connsiteX1" fmla="*/ 632269 w 2142092"/>
              <a:gd name="connsiteY1" fmla="*/ 382772 h 691116"/>
              <a:gd name="connsiteX2" fmla="*/ 515311 w 2142092"/>
              <a:gd name="connsiteY2" fmla="*/ 361507 h 691116"/>
              <a:gd name="connsiteX3" fmla="*/ 121906 w 2142092"/>
              <a:gd name="connsiteY3" fmla="*/ 340242 h 691116"/>
              <a:gd name="connsiteX4" fmla="*/ 238864 w 2142092"/>
              <a:gd name="connsiteY4" fmla="*/ 308344 h 691116"/>
              <a:gd name="connsiteX5" fmla="*/ 579106 w 2142092"/>
              <a:gd name="connsiteY5" fmla="*/ 276446 h 691116"/>
              <a:gd name="connsiteX6" fmla="*/ 1397813 w 2142092"/>
              <a:gd name="connsiteY6" fmla="*/ 287079 h 691116"/>
              <a:gd name="connsiteX7" fmla="*/ 2088929 w 2142092"/>
              <a:gd name="connsiteY7" fmla="*/ 297711 h 691116"/>
              <a:gd name="connsiteX8" fmla="*/ 2142092 w 2142092"/>
              <a:gd name="connsiteY8" fmla="*/ 318977 h 691116"/>
              <a:gd name="connsiteX9" fmla="*/ 1865646 w 2142092"/>
              <a:gd name="connsiteY9" fmla="*/ 467832 h 691116"/>
              <a:gd name="connsiteX10" fmla="*/ 1419078 w 2142092"/>
              <a:gd name="connsiteY10" fmla="*/ 584790 h 691116"/>
              <a:gd name="connsiteX11" fmla="*/ 1174529 w 2142092"/>
              <a:gd name="connsiteY11" fmla="*/ 659218 h 691116"/>
              <a:gd name="connsiteX12" fmla="*/ 887450 w 2142092"/>
              <a:gd name="connsiteY12" fmla="*/ 691116 h 691116"/>
              <a:gd name="connsiteX13" fmla="*/ 536576 w 2142092"/>
              <a:gd name="connsiteY13" fmla="*/ 680484 h 691116"/>
              <a:gd name="connsiteX14" fmla="*/ 568474 w 2142092"/>
              <a:gd name="connsiteY14" fmla="*/ 648586 h 691116"/>
              <a:gd name="connsiteX15" fmla="*/ 653534 w 2142092"/>
              <a:gd name="connsiteY15" fmla="*/ 616688 h 691116"/>
              <a:gd name="connsiteX16" fmla="*/ 898083 w 2142092"/>
              <a:gd name="connsiteY16" fmla="*/ 542260 h 691116"/>
              <a:gd name="connsiteX17" fmla="*/ 1206427 w 2142092"/>
              <a:gd name="connsiteY17" fmla="*/ 446567 h 691116"/>
              <a:gd name="connsiteX18" fmla="*/ 1504139 w 2142092"/>
              <a:gd name="connsiteY18" fmla="*/ 404037 h 691116"/>
              <a:gd name="connsiteX19" fmla="*/ 1599832 w 2142092"/>
              <a:gd name="connsiteY19" fmla="*/ 382772 h 691116"/>
              <a:gd name="connsiteX20" fmla="*/ 1812483 w 2142092"/>
              <a:gd name="connsiteY20" fmla="*/ 361507 h 691116"/>
              <a:gd name="connsiteX21" fmla="*/ 1663627 w 2142092"/>
              <a:gd name="connsiteY21" fmla="*/ 308344 h 691116"/>
              <a:gd name="connsiteX22" fmla="*/ 1504139 w 2142092"/>
              <a:gd name="connsiteY22" fmla="*/ 276446 h 691116"/>
              <a:gd name="connsiteX23" fmla="*/ 1270223 w 2142092"/>
              <a:gd name="connsiteY23" fmla="*/ 244549 h 691116"/>
              <a:gd name="connsiteX24" fmla="*/ 929981 w 2142092"/>
              <a:gd name="connsiteY24" fmla="*/ 212651 h 691116"/>
              <a:gd name="connsiteX25" fmla="*/ 876818 w 2142092"/>
              <a:gd name="connsiteY25" fmla="*/ 202018 h 691116"/>
              <a:gd name="connsiteX26" fmla="*/ 813023 w 2142092"/>
              <a:gd name="connsiteY26" fmla="*/ 191386 h 691116"/>
              <a:gd name="connsiteX27" fmla="*/ 738595 w 2142092"/>
              <a:gd name="connsiteY27" fmla="*/ 170121 h 691116"/>
              <a:gd name="connsiteX28" fmla="*/ 653534 w 2142092"/>
              <a:gd name="connsiteY28" fmla="*/ 159488 h 691116"/>
              <a:gd name="connsiteX29" fmla="*/ 355823 w 2142092"/>
              <a:gd name="connsiteY29" fmla="*/ 63795 h 691116"/>
              <a:gd name="connsiteX30" fmla="*/ 281395 w 2142092"/>
              <a:gd name="connsiteY30" fmla="*/ 31897 h 691116"/>
              <a:gd name="connsiteX31" fmla="*/ 217599 w 2142092"/>
              <a:gd name="connsiteY31" fmla="*/ 21265 h 691116"/>
              <a:gd name="connsiteX32" fmla="*/ 100641 w 2142092"/>
              <a:gd name="connsiteY32" fmla="*/ 0 h 691116"/>
              <a:gd name="connsiteX33" fmla="*/ 4948 w 2142092"/>
              <a:gd name="connsiteY33" fmla="*/ 10632 h 691116"/>
              <a:gd name="connsiteX34" fmla="*/ 408985 w 2142092"/>
              <a:gd name="connsiteY34" fmla="*/ 138223 h 691116"/>
              <a:gd name="connsiteX35" fmla="*/ 696064 w 2142092"/>
              <a:gd name="connsiteY35" fmla="*/ 244549 h 691116"/>
              <a:gd name="connsiteX36" fmla="*/ 961878 w 2142092"/>
              <a:gd name="connsiteY36" fmla="*/ 308344 h 691116"/>
              <a:gd name="connsiteX37" fmla="*/ 1163897 w 2142092"/>
              <a:gd name="connsiteY37" fmla="*/ 393404 h 691116"/>
              <a:gd name="connsiteX38" fmla="*/ 1248957 w 2142092"/>
              <a:gd name="connsiteY38" fmla="*/ 404037 h 691116"/>
              <a:gd name="connsiteX39" fmla="*/ 1323385 w 2142092"/>
              <a:gd name="connsiteY39" fmla="*/ 414670 h 691116"/>
              <a:gd name="connsiteX40" fmla="*/ 1440343 w 2142092"/>
              <a:gd name="connsiteY40" fmla="*/ 446567 h 691116"/>
              <a:gd name="connsiteX41" fmla="*/ 1493506 w 2142092"/>
              <a:gd name="connsiteY41" fmla="*/ 457200 h 691116"/>
              <a:gd name="connsiteX42" fmla="*/ 1525404 w 2142092"/>
              <a:gd name="connsiteY42" fmla="*/ 467832 h 691116"/>
              <a:gd name="connsiteX43" fmla="*/ 1663627 w 2142092"/>
              <a:gd name="connsiteY43" fmla="*/ 478465 h 691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142092" h="691116">
                <a:moveTo>
                  <a:pt x="387720" y="329609"/>
                </a:moveTo>
                <a:cubicBezTo>
                  <a:pt x="1545411" y="384303"/>
                  <a:pt x="2647433" y="419411"/>
                  <a:pt x="632269" y="382772"/>
                </a:cubicBezTo>
                <a:cubicBezTo>
                  <a:pt x="564260" y="381535"/>
                  <a:pt x="578203" y="365999"/>
                  <a:pt x="515311" y="361507"/>
                </a:cubicBezTo>
                <a:cubicBezTo>
                  <a:pt x="384318" y="352151"/>
                  <a:pt x="253041" y="347330"/>
                  <a:pt x="121906" y="340242"/>
                </a:cubicBezTo>
                <a:cubicBezTo>
                  <a:pt x="160892" y="329609"/>
                  <a:pt x="198842" y="313929"/>
                  <a:pt x="238864" y="308344"/>
                </a:cubicBezTo>
                <a:cubicBezTo>
                  <a:pt x="351682" y="292602"/>
                  <a:pt x="579106" y="276446"/>
                  <a:pt x="579106" y="276446"/>
                </a:cubicBezTo>
                <a:lnTo>
                  <a:pt x="1397813" y="287079"/>
                </a:lnTo>
                <a:cubicBezTo>
                  <a:pt x="1628189" y="290324"/>
                  <a:pt x="1858741" y="287846"/>
                  <a:pt x="2088929" y="297711"/>
                </a:cubicBezTo>
                <a:cubicBezTo>
                  <a:pt x="2107998" y="298528"/>
                  <a:pt x="2124371" y="311888"/>
                  <a:pt x="2142092" y="318977"/>
                </a:cubicBezTo>
                <a:cubicBezTo>
                  <a:pt x="2049943" y="368595"/>
                  <a:pt x="1965676" y="437053"/>
                  <a:pt x="1865646" y="467832"/>
                </a:cubicBezTo>
                <a:cubicBezTo>
                  <a:pt x="1509112" y="577537"/>
                  <a:pt x="2031462" y="419919"/>
                  <a:pt x="1419078" y="584790"/>
                </a:cubicBezTo>
                <a:cubicBezTo>
                  <a:pt x="1336800" y="606942"/>
                  <a:pt x="1258578" y="645209"/>
                  <a:pt x="1174529" y="659218"/>
                </a:cubicBezTo>
                <a:cubicBezTo>
                  <a:pt x="994383" y="689244"/>
                  <a:pt x="1089960" y="677616"/>
                  <a:pt x="887450" y="691116"/>
                </a:cubicBezTo>
                <a:lnTo>
                  <a:pt x="536576" y="680484"/>
                </a:lnTo>
                <a:cubicBezTo>
                  <a:pt x="521671" y="678497"/>
                  <a:pt x="555273" y="655786"/>
                  <a:pt x="568474" y="648586"/>
                </a:cubicBezTo>
                <a:cubicBezTo>
                  <a:pt x="595058" y="634086"/>
                  <a:pt x="625533" y="628218"/>
                  <a:pt x="653534" y="616688"/>
                </a:cubicBezTo>
                <a:cubicBezTo>
                  <a:pt x="886787" y="520642"/>
                  <a:pt x="582529" y="629310"/>
                  <a:pt x="898083" y="542260"/>
                </a:cubicBezTo>
                <a:cubicBezTo>
                  <a:pt x="1265663" y="440858"/>
                  <a:pt x="857145" y="533886"/>
                  <a:pt x="1206427" y="446567"/>
                </a:cubicBezTo>
                <a:cubicBezTo>
                  <a:pt x="1364422" y="407069"/>
                  <a:pt x="1343391" y="415519"/>
                  <a:pt x="1504139" y="404037"/>
                </a:cubicBezTo>
                <a:cubicBezTo>
                  <a:pt x="1536037" y="396949"/>
                  <a:pt x="1567258" y="385344"/>
                  <a:pt x="1599832" y="382772"/>
                </a:cubicBezTo>
                <a:cubicBezTo>
                  <a:pt x="1860608" y="362184"/>
                  <a:pt x="2035244" y="386257"/>
                  <a:pt x="1812483" y="361507"/>
                </a:cubicBezTo>
                <a:cubicBezTo>
                  <a:pt x="1762864" y="343786"/>
                  <a:pt x="1714418" y="322355"/>
                  <a:pt x="1663627" y="308344"/>
                </a:cubicBezTo>
                <a:cubicBezTo>
                  <a:pt x="1611364" y="293926"/>
                  <a:pt x="1557448" y="286318"/>
                  <a:pt x="1504139" y="276446"/>
                </a:cubicBezTo>
                <a:cubicBezTo>
                  <a:pt x="1376791" y="252863"/>
                  <a:pt x="1390227" y="256549"/>
                  <a:pt x="1270223" y="244549"/>
                </a:cubicBezTo>
                <a:cubicBezTo>
                  <a:pt x="1074301" y="201011"/>
                  <a:pt x="1258558" y="236122"/>
                  <a:pt x="929981" y="212651"/>
                </a:cubicBezTo>
                <a:cubicBezTo>
                  <a:pt x="911955" y="211363"/>
                  <a:pt x="894598" y="205251"/>
                  <a:pt x="876818" y="202018"/>
                </a:cubicBezTo>
                <a:cubicBezTo>
                  <a:pt x="855607" y="198162"/>
                  <a:pt x="834029" y="196233"/>
                  <a:pt x="813023" y="191386"/>
                </a:cubicBezTo>
                <a:cubicBezTo>
                  <a:pt x="787882" y="185584"/>
                  <a:pt x="763896" y="175181"/>
                  <a:pt x="738595" y="170121"/>
                </a:cubicBezTo>
                <a:cubicBezTo>
                  <a:pt x="710576" y="164517"/>
                  <a:pt x="681888" y="163032"/>
                  <a:pt x="653534" y="159488"/>
                </a:cubicBezTo>
                <a:cubicBezTo>
                  <a:pt x="504792" y="118921"/>
                  <a:pt x="527473" y="128164"/>
                  <a:pt x="355823" y="63795"/>
                </a:cubicBezTo>
                <a:cubicBezTo>
                  <a:pt x="330550" y="54318"/>
                  <a:pt x="307193" y="39835"/>
                  <a:pt x="281395" y="31897"/>
                </a:cubicBezTo>
                <a:cubicBezTo>
                  <a:pt x="260790" y="25557"/>
                  <a:pt x="238810" y="25121"/>
                  <a:pt x="217599" y="21265"/>
                </a:cubicBezTo>
                <a:cubicBezTo>
                  <a:pt x="54117" y="-8459"/>
                  <a:pt x="288645" y="31333"/>
                  <a:pt x="100641" y="0"/>
                </a:cubicBezTo>
                <a:cubicBezTo>
                  <a:pt x="68743" y="3544"/>
                  <a:pt x="-22049" y="-6723"/>
                  <a:pt x="4948" y="10632"/>
                </a:cubicBezTo>
                <a:cubicBezTo>
                  <a:pt x="100895" y="72312"/>
                  <a:pt x="293967" y="99884"/>
                  <a:pt x="408985" y="138223"/>
                </a:cubicBezTo>
                <a:cubicBezTo>
                  <a:pt x="505794" y="170493"/>
                  <a:pt x="596836" y="220734"/>
                  <a:pt x="696064" y="244549"/>
                </a:cubicBezTo>
                <a:lnTo>
                  <a:pt x="961878" y="308344"/>
                </a:lnTo>
                <a:cubicBezTo>
                  <a:pt x="1040104" y="347457"/>
                  <a:pt x="1079974" y="373657"/>
                  <a:pt x="1163897" y="393404"/>
                </a:cubicBezTo>
                <a:cubicBezTo>
                  <a:pt x="1191711" y="399949"/>
                  <a:pt x="1220634" y="400260"/>
                  <a:pt x="1248957" y="404037"/>
                </a:cubicBezTo>
                <a:cubicBezTo>
                  <a:pt x="1273798" y="407349"/>
                  <a:pt x="1298921" y="409233"/>
                  <a:pt x="1323385" y="414670"/>
                </a:cubicBezTo>
                <a:cubicBezTo>
                  <a:pt x="1362833" y="423436"/>
                  <a:pt x="1401140" y="436766"/>
                  <a:pt x="1440343" y="446567"/>
                </a:cubicBezTo>
                <a:cubicBezTo>
                  <a:pt x="1457875" y="450950"/>
                  <a:pt x="1475974" y="452817"/>
                  <a:pt x="1493506" y="457200"/>
                </a:cubicBezTo>
                <a:cubicBezTo>
                  <a:pt x="1504379" y="459918"/>
                  <a:pt x="1514283" y="466442"/>
                  <a:pt x="1525404" y="467832"/>
                </a:cubicBezTo>
                <a:cubicBezTo>
                  <a:pt x="1571258" y="473564"/>
                  <a:pt x="1663627" y="478465"/>
                  <a:pt x="1663627" y="478465"/>
                </a:cubicBezTo>
              </a:path>
            </a:pathLst>
          </a:custGeom>
          <a:noFill/>
          <a:ln w="412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1E735149-BA12-4480-81E2-36486092AC82}"/>
              </a:ext>
            </a:extLst>
          </p:cNvPr>
          <p:cNvSpPr txBox="1"/>
          <p:nvPr/>
        </p:nvSpPr>
        <p:spPr>
          <a:xfrm>
            <a:off x="8869808" y="6065577"/>
            <a:ext cx="3153360" cy="369332"/>
          </a:xfrm>
          <a:prstGeom prst="rect">
            <a:avLst/>
          </a:prstGeom>
          <a:noFill/>
        </p:spPr>
        <p:txBody>
          <a:bodyPr wrap="square" rtlCol="0">
            <a:spAutoFit/>
          </a:bodyPr>
          <a:lstStyle/>
          <a:p>
            <a:r>
              <a:rPr lang="en-US" dirty="0">
                <a:solidFill>
                  <a:schemeClr val="bg2"/>
                </a:solidFill>
              </a:rPr>
              <a:t>Nah, but I am a consultant</a:t>
            </a:r>
          </a:p>
        </p:txBody>
      </p:sp>
      <p:sp>
        <p:nvSpPr>
          <p:cNvPr id="18" name="TextBox 17">
            <a:extLst>
              <a:ext uri="{FF2B5EF4-FFF2-40B4-BE49-F238E27FC236}">
                <a16:creationId xmlns:a16="http://schemas.microsoft.com/office/drawing/2014/main" id="{E72A374B-F459-4252-85ED-B12A7C32F45F}"/>
              </a:ext>
            </a:extLst>
          </p:cNvPr>
          <p:cNvSpPr txBox="1"/>
          <p:nvPr/>
        </p:nvSpPr>
        <p:spPr>
          <a:xfrm>
            <a:off x="8869808" y="6138623"/>
            <a:ext cx="3153360" cy="646331"/>
          </a:xfrm>
          <a:prstGeom prst="rect">
            <a:avLst/>
          </a:prstGeom>
          <a:noFill/>
        </p:spPr>
        <p:txBody>
          <a:bodyPr wrap="square" rtlCol="0">
            <a:spAutoFit/>
          </a:bodyPr>
          <a:lstStyle/>
          <a:p>
            <a:endParaRPr lang="en-US" dirty="0">
              <a:solidFill>
                <a:schemeClr val="bg2"/>
              </a:solidFill>
            </a:endParaRPr>
          </a:p>
          <a:p>
            <a:r>
              <a:rPr lang="en-US" dirty="0">
                <a:solidFill>
                  <a:schemeClr val="bg2"/>
                </a:solidFill>
              </a:rPr>
              <a:t>Apologies to: Joshua </a:t>
            </a:r>
            <a:r>
              <a:rPr lang="en-US" dirty="0" err="1">
                <a:solidFill>
                  <a:schemeClr val="bg2"/>
                </a:solidFill>
              </a:rPr>
              <a:t>Kerievsky</a:t>
            </a:r>
            <a:endParaRPr lang="en-US" dirty="0">
              <a:solidFill>
                <a:schemeClr val="bg2"/>
              </a:solidFill>
            </a:endParaRPr>
          </a:p>
        </p:txBody>
      </p:sp>
    </p:spTree>
    <p:extLst>
      <p:ext uri="{BB962C8B-B14F-4D97-AF65-F5344CB8AC3E}">
        <p14:creationId xmlns:p14="http://schemas.microsoft.com/office/powerpoint/2010/main" val="30396508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914400" y="122293"/>
            <a:ext cx="10515600" cy="1325563"/>
          </a:xfrm>
        </p:spPr>
        <p:txBody>
          <a:bodyPr/>
          <a:lstStyle/>
          <a:p>
            <a:r>
              <a:rPr lang="en-US" dirty="0">
                <a:solidFill>
                  <a:schemeClr val="bg2"/>
                </a:solidFill>
              </a:rPr>
              <a:t>Contrast </a:t>
            </a:r>
            <a:r>
              <a:rPr lang="en-US" dirty="0">
                <a:solidFill>
                  <a:schemeClr val="accent2"/>
                </a:solidFill>
              </a:rPr>
              <a:t>Software Planning </a:t>
            </a:r>
            <a:r>
              <a:rPr lang="en-US" dirty="0">
                <a:solidFill>
                  <a:schemeClr val="bg2"/>
                </a:solidFill>
              </a:rPr>
              <a:t>to </a:t>
            </a:r>
            <a:r>
              <a:rPr lang="en-US" dirty="0">
                <a:solidFill>
                  <a:schemeClr val="accent5"/>
                </a:solidFill>
              </a:rPr>
              <a:t>Google Maps</a:t>
            </a:r>
            <a:endParaRPr lang="en-US" dirty="0">
              <a:solidFill>
                <a:schemeClr val="accent2"/>
              </a:solidFill>
            </a:endParaRPr>
          </a:p>
        </p:txBody>
      </p:sp>
      <p:sp>
        <p:nvSpPr>
          <p:cNvPr id="4" name="Text Placeholder 3"/>
          <p:cNvSpPr>
            <a:spLocks noGrp="1"/>
          </p:cNvSpPr>
          <p:nvPr>
            <p:ph type="body" idx="1"/>
          </p:nvPr>
        </p:nvSpPr>
        <p:spPr>
          <a:xfrm>
            <a:off x="262270" y="1245225"/>
            <a:ext cx="5157787" cy="504683"/>
          </a:xfrm>
        </p:spPr>
        <p:txBody>
          <a:bodyPr>
            <a:normAutofit lnSpcReduction="10000"/>
          </a:bodyPr>
          <a:lstStyle/>
          <a:p>
            <a:r>
              <a:rPr lang="en-US" sz="3200" dirty="0">
                <a:solidFill>
                  <a:schemeClr val="bg2"/>
                </a:solidFill>
              </a:rPr>
              <a:t>If you currently…</a:t>
            </a:r>
          </a:p>
        </p:txBody>
      </p:sp>
      <p:sp>
        <p:nvSpPr>
          <p:cNvPr id="5" name="Content Placeholder 4"/>
          <p:cNvSpPr>
            <a:spLocks noGrp="1"/>
          </p:cNvSpPr>
          <p:nvPr>
            <p:ph sz="half" idx="2"/>
          </p:nvPr>
        </p:nvSpPr>
        <p:spPr>
          <a:xfrm>
            <a:off x="262270" y="2158409"/>
            <a:ext cx="5757530" cy="4699593"/>
          </a:xfrm>
        </p:spPr>
        <p:txBody>
          <a:bodyPr>
            <a:noAutofit/>
          </a:bodyPr>
          <a:lstStyle/>
          <a:p>
            <a:r>
              <a:rPr lang="en-US" sz="3200" u="sng" dirty="0">
                <a:solidFill>
                  <a:schemeClr val="accent2"/>
                </a:solidFill>
              </a:rPr>
              <a:t>Give one</a:t>
            </a:r>
            <a:r>
              <a:rPr lang="en-US" sz="3200" dirty="0">
                <a:solidFill>
                  <a:schemeClr val="accent2"/>
                </a:solidFill>
              </a:rPr>
              <a:t> </a:t>
            </a:r>
            <a:r>
              <a:rPr lang="en-US" sz="3200" dirty="0">
                <a:solidFill>
                  <a:schemeClr val="bg2"/>
                </a:solidFill>
              </a:rPr>
              <a:t>forecast even though multiple approaches considered</a:t>
            </a:r>
          </a:p>
          <a:p>
            <a:r>
              <a:rPr lang="en-US" sz="3200" u="sng" dirty="0">
                <a:solidFill>
                  <a:schemeClr val="accent2"/>
                </a:solidFill>
              </a:rPr>
              <a:t>Give a calendar date</a:t>
            </a:r>
            <a:r>
              <a:rPr lang="en-US" sz="3200" dirty="0">
                <a:solidFill>
                  <a:schemeClr val="accent2"/>
                </a:solidFill>
              </a:rPr>
              <a:t> </a:t>
            </a:r>
            <a:r>
              <a:rPr lang="en-US" sz="3200" dirty="0">
                <a:solidFill>
                  <a:schemeClr val="bg2"/>
                </a:solidFill>
              </a:rPr>
              <a:t>for undefined “complete” &amp; “start”</a:t>
            </a:r>
          </a:p>
          <a:p>
            <a:r>
              <a:rPr lang="en-US" sz="3200" dirty="0">
                <a:solidFill>
                  <a:schemeClr val="bg2"/>
                </a:solidFill>
              </a:rPr>
              <a:t>If the original date is in doubt we find out </a:t>
            </a:r>
            <a:r>
              <a:rPr lang="en-US" sz="3200" u="sng" dirty="0">
                <a:solidFill>
                  <a:schemeClr val="accent2"/>
                </a:solidFill>
              </a:rPr>
              <a:t>near the end</a:t>
            </a:r>
          </a:p>
        </p:txBody>
      </p:sp>
      <p:sp>
        <p:nvSpPr>
          <p:cNvPr id="6" name="Text Placeholder 5"/>
          <p:cNvSpPr>
            <a:spLocks noGrp="1"/>
          </p:cNvSpPr>
          <p:nvPr>
            <p:ph type="body" sz="quarter" idx="3"/>
          </p:nvPr>
        </p:nvSpPr>
        <p:spPr>
          <a:xfrm>
            <a:off x="6172200" y="1245225"/>
            <a:ext cx="5183188" cy="504683"/>
          </a:xfrm>
        </p:spPr>
        <p:txBody>
          <a:bodyPr>
            <a:normAutofit lnSpcReduction="10000"/>
          </a:bodyPr>
          <a:lstStyle/>
          <a:p>
            <a:r>
              <a:rPr lang="en-US" sz="3200" dirty="0">
                <a:solidFill>
                  <a:schemeClr val="bg2"/>
                </a:solidFill>
              </a:rPr>
              <a:t>Consider doing…</a:t>
            </a:r>
          </a:p>
        </p:txBody>
      </p:sp>
      <p:sp>
        <p:nvSpPr>
          <p:cNvPr id="7" name="Content Placeholder 6"/>
          <p:cNvSpPr>
            <a:spLocks noGrp="1"/>
          </p:cNvSpPr>
          <p:nvPr>
            <p:ph sz="quarter" idx="4"/>
          </p:nvPr>
        </p:nvSpPr>
        <p:spPr>
          <a:xfrm>
            <a:off x="6172200" y="2158409"/>
            <a:ext cx="5757530" cy="4818507"/>
          </a:xfrm>
        </p:spPr>
        <p:txBody>
          <a:bodyPr>
            <a:normAutofit/>
          </a:bodyPr>
          <a:lstStyle/>
          <a:p>
            <a:r>
              <a:rPr lang="en-US" sz="3200" u="sng" dirty="0">
                <a:solidFill>
                  <a:schemeClr val="accent5"/>
                </a:solidFill>
              </a:rPr>
              <a:t>Give multiple</a:t>
            </a:r>
            <a:r>
              <a:rPr lang="en-US" sz="3200" dirty="0">
                <a:solidFill>
                  <a:schemeClr val="accent5"/>
                </a:solidFill>
              </a:rPr>
              <a:t> </a:t>
            </a:r>
            <a:r>
              <a:rPr lang="en-US" sz="3200" dirty="0">
                <a:solidFill>
                  <a:schemeClr val="bg2"/>
                </a:solidFill>
              </a:rPr>
              <a:t>options of investment and implementation</a:t>
            </a:r>
          </a:p>
          <a:p>
            <a:r>
              <a:rPr lang="en-US" sz="3200" u="sng" dirty="0">
                <a:solidFill>
                  <a:schemeClr val="accent5"/>
                </a:solidFill>
              </a:rPr>
              <a:t>Give a duration</a:t>
            </a:r>
            <a:r>
              <a:rPr lang="en-US" sz="3200" dirty="0">
                <a:solidFill>
                  <a:schemeClr val="accent5"/>
                </a:solidFill>
              </a:rPr>
              <a:t> </a:t>
            </a:r>
            <a:r>
              <a:rPr lang="en-US" sz="3200" dirty="0">
                <a:solidFill>
                  <a:schemeClr val="bg2"/>
                </a:solidFill>
              </a:rPr>
              <a:t>and define what started &amp; complete means</a:t>
            </a:r>
          </a:p>
          <a:p>
            <a:r>
              <a:rPr lang="en-US" sz="3200" dirty="0">
                <a:solidFill>
                  <a:schemeClr val="bg2"/>
                </a:solidFill>
              </a:rPr>
              <a:t>If the original date is in doubt, </a:t>
            </a:r>
            <a:r>
              <a:rPr lang="en-US" sz="3200" u="sng" dirty="0">
                <a:solidFill>
                  <a:schemeClr val="accent5"/>
                </a:solidFill>
              </a:rPr>
              <a:t>know earlier</a:t>
            </a:r>
            <a:r>
              <a:rPr lang="en-US" sz="3200" dirty="0">
                <a:solidFill>
                  <a:schemeClr val="accent5"/>
                </a:solidFill>
              </a:rPr>
              <a:t> </a:t>
            </a:r>
            <a:r>
              <a:rPr lang="en-US" sz="3200" dirty="0">
                <a:solidFill>
                  <a:schemeClr val="bg2"/>
                </a:solidFill>
              </a:rPr>
              <a:t>and react faster</a:t>
            </a:r>
          </a:p>
        </p:txBody>
      </p:sp>
    </p:spTree>
    <p:custDataLst>
      <p:tags r:id="rId1"/>
    </p:custDataLst>
    <p:extLst>
      <p:ext uri="{BB962C8B-B14F-4D97-AF65-F5344CB8AC3E}">
        <p14:creationId xmlns:p14="http://schemas.microsoft.com/office/powerpoint/2010/main" val="655169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xEl>
                                              <p:pRg st="0" end="0"/>
                                            </p:txEl>
                                          </p:spTgt>
                                        </p:tgtEl>
                                        <p:attrNameLst>
                                          <p:attrName>style.visibility</p:attrName>
                                        </p:attrNameLst>
                                      </p:cBhvr>
                                      <p:to>
                                        <p:strVal val="visible"/>
                                      </p:to>
                                    </p:set>
                                    <p:animEffect transition="in" filter="fade">
                                      <p:cBhvr>
                                        <p:cTn id="10" dur="500"/>
                                        <p:tgtEl>
                                          <p:spTgt spid="7">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7">
                                            <p:txEl>
                                              <p:pRg st="1" end="1"/>
                                            </p:txEl>
                                          </p:spTgt>
                                        </p:tgtEl>
                                        <p:attrNameLst>
                                          <p:attrName>style.visibility</p:attrName>
                                        </p:attrNameLst>
                                      </p:cBhvr>
                                      <p:to>
                                        <p:strVal val="visible"/>
                                      </p:to>
                                    </p:set>
                                    <p:animEffect transition="in" filter="fade">
                                      <p:cBhvr>
                                        <p:cTn id="18" dur="500"/>
                                        <p:tgtEl>
                                          <p:spTgt spid="7">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
                                            <p:txEl>
                                              <p:pRg st="2" end="2"/>
                                            </p:txEl>
                                          </p:spTgt>
                                        </p:tgtEl>
                                        <p:attrNameLst>
                                          <p:attrName>style.visibility</p:attrName>
                                        </p:attrNameLst>
                                      </p:cBhvr>
                                      <p:to>
                                        <p:strVal val="visible"/>
                                      </p:to>
                                    </p:set>
                                    <p:animEffect transition="in" filter="fade">
                                      <p:cBhvr>
                                        <p:cTn id="23" dur="500"/>
                                        <p:tgtEl>
                                          <p:spTgt spid="5">
                                            <p:txEl>
                                              <p:pRg st="2" end="2"/>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7">
                                            <p:txEl>
                                              <p:pRg st="2" end="2"/>
                                            </p:txEl>
                                          </p:spTgt>
                                        </p:tgtEl>
                                        <p:attrNameLst>
                                          <p:attrName>style.visibility</p:attrName>
                                        </p:attrNameLst>
                                      </p:cBhvr>
                                      <p:to>
                                        <p:strVal val="visible"/>
                                      </p:to>
                                    </p:set>
                                    <p:animEffect transition="in" filter="fade">
                                      <p:cBhvr>
                                        <p:cTn id="26"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7D1D9DD-9011-46EF-ADBC-BA2F27E00DD3}"/>
              </a:ext>
            </a:extLst>
          </p:cNvPr>
          <p:cNvPicPr>
            <a:picLocks noChangeAspect="1"/>
          </p:cNvPicPr>
          <p:nvPr/>
        </p:nvPicPr>
        <p:blipFill rotWithShape="1">
          <a:blip r:embed="rId3"/>
          <a:srcRect t="12559" r="12006" b="4031"/>
          <a:stretch/>
        </p:blipFill>
        <p:spPr>
          <a:xfrm>
            <a:off x="0" y="0"/>
            <a:ext cx="12192000" cy="6500790"/>
          </a:xfrm>
          <a:prstGeom prst="rect">
            <a:avLst/>
          </a:prstGeom>
        </p:spPr>
      </p:pic>
      <p:sp>
        <p:nvSpPr>
          <p:cNvPr id="7" name="Rectangle 6">
            <a:extLst>
              <a:ext uri="{FF2B5EF4-FFF2-40B4-BE49-F238E27FC236}">
                <a16:creationId xmlns:a16="http://schemas.microsoft.com/office/drawing/2014/main" id="{3483EC5F-6477-4B49-BD8B-AF3C23AA8611}"/>
              </a:ext>
            </a:extLst>
          </p:cNvPr>
          <p:cNvSpPr/>
          <p:nvPr/>
        </p:nvSpPr>
        <p:spPr>
          <a:xfrm>
            <a:off x="3205908" y="0"/>
            <a:ext cx="8986092" cy="6533002"/>
          </a:xfrm>
          <a:prstGeom prst="rect">
            <a:avLst/>
          </a:prstGeom>
          <a:solidFill>
            <a:schemeClr val="bg2">
              <a:alpha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F488B518-4371-41BF-BD71-01329C90A17A}"/>
              </a:ext>
            </a:extLst>
          </p:cNvPr>
          <p:cNvPicPr>
            <a:picLocks noChangeAspect="1"/>
          </p:cNvPicPr>
          <p:nvPr/>
        </p:nvPicPr>
        <p:blipFill rotWithShape="1">
          <a:blip r:embed="rId3"/>
          <a:srcRect l="-1670" t="28547" r="75272" b="31168"/>
          <a:stretch/>
        </p:blipFill>
        <p:spPr>
          <a:xfrm>
            <a:off x="3345455" y="198304"/>
            <a:ext cx="7610375" cy="6533002"/>
          </a:xfrm>
          <a:prstGeom prst="ellipse">
            <a:avLst/>
          </a:prstGeom>
          <a:solidFill>
            <a:schemeClr val="bg1"/>
          </a:solidFill>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cxnSp>
        <p:nvCxnSpPr>
          <p:cNvPr id="9" name="Straight Connector 8">
            <a:extLst>
              <a:ext uri="{FF2B5EF4-FFF2-40B4-BE49-F238E27FC236}">
                <a16:creationId xmlns:a16="http://schemas.microsoft.com/office/drawing/2014/main" id="{8208F840-153C-4CAB-A90C-0D0E84C1CFE2}"/>
              </a:ext>
            </a:extLst>
          </p:cNvPr>
          <p:cNvCxnSpPr/>
          <p:nvPr/>
        </p:nvCxnSpPr>
        <p:spPr>
          <a:xfrm flipH="1">
            <a:off x="8038214" y="2658140"/>
            <a:ext cx="2137144" cy="0"/>
          </a:xfrm>
          <a:prstGeom prst="line">
            <a:avLst/>
          </a:prstGeom>
          <a:ln w="762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3830086-A08E-4A14-A686-DC295512219C}"/>
              </a:ext>
            </a:extLst>
          </p:cNvPr>
          <p:cNvCxnSpPr/>
          <p:nvPr/>
        </p:nvCxnSpPr>
        <p:spPr>
          <a:xfrm flipH="1">
            <a:off x="8038214" y="4341628"/>
            <a:ext cx="2137144" cy="0"/>
          </a:xfrm>
          <a:prstGeom prst="line">
            <a:avLst/>
          </a:prstGeom>
          <a:ln w="762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66B5DBDE-CC72-4A37-B121-0F119E2AB9ED}"/>
              </a:ext>
            </a:extLst>
          </p:cNvPr>
          <p:cNvSpPr/>
          <p:nvPr/>
        </p:nvSpPr>
        <p:spPr>
          <a:xfrm>
            <a:off x="646814" y="357210"/>
            <a:ext cx="11238614" cy="236332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200" b="1" dirty="0"/>
              <a:t>Forecasting is about knowing when to START</a:t>
            </a:r>
          </a:p>
        </p:txBody>
      </p:sp>
      <p:sp>
        <p:nvSpPr>
          <p:cNvPr id="8" name="Rectangle 7">
            <a:extLst>
              <a:ext uri="{FF2B5EF4-FFF2-40B4-BE49-F238E27FC236}">
                <a16:creationId xmlns:a16="http://schemas.microsoft.com/office/drawing/2014/main" id="{358CDD49-E58E-456B-A462-CC8F661F1CFB}"/>
              </a:ext>
            </a:extLst>
          </p:cNvPr>
          <p:cNvSpPr/>
          <p:nvPr/>
        </p:nvSpPr>
        <p:spPr>
          <a:xfrm>
            <a:off x="646814" y="3279329"/>
            <a:ext cx="11238614" cy="236332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200" b="1" dirty="0"/>
              <a:t>#1 Reason we miss deadlines</a:t>
            </a:r>
          </a:p>
          <a:p>
            <a:pPr algn="ctr"/>
            <a:r>
              <a:rPr lang="en-US" sz="11500" b="1" dirty="0"/>
              <a:t>We START too late</a:t>
            </a:r>
          </a:p>
        </p:txBody>
      </p:sp>
    </p:spTree>
    <p:extLst>
      <p:ext uri="{BB962C8B-B14F-4D97-AF65-F5344CB8AC3E}">
        <p14:creationId xmlns:p14="http://schemas.microsoft.com/office/powerpoint/2010/main" val="698509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8"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a:t>@t_magennis</a:t>
            </a:r>
          </a:p>
        </p:txBody>
      </p:sp>
      <p:pic>
        <p:nvPicPr>
          <p:cNvPr id="5" name="Picture 2" descr="Image result for forecasting"/>
          <p:cNvPicPr>
            <a:picLocks noChangeAspect="1" noChangeArrowheads="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699" y="0"/>
            <a:ext cx="12192699"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2D0E03C-9A80-42D0-A8C3-8FE4CD76B782}"/>
              </a:ext>
            </a:extLst>
          </p:cNvPr>
          <p:cNvSpPr txBox="1"/>
          <p:nvPr/>
        </p:nvSpPr>
        <p:spPr>
          <a:xfrm>
            <a:off x="182129" y="1000783"/>
            <a:ext cx="11827042" cy="4154984"/>
          </a:xfrm>
          <a:prstGeom prst="rect">
            <a:avLst/>
          </a:prstGeom>
          <a:solidFill>
            <a:schemeClr val="tx1">
              <a:alpha val="86000"/>
            </a:schemeClr>
          </a:solidFill>
        </p:spPr>
        <p:txBody>
          <a:bodyPr wrap="square" rtlCol="0">
            <a:spAutoFit/>
          </a:bodyPr>
          <a:lstStyle/>
          <a:p>
            <a:pPr algn="ctr"/>
            <a:r>
              <a:rPr lang="en-US" sz="6600" dirty="0">
                <a:solidFill>
                  <a:schemeClr val="bg2"/>
                </a:solidFill>
              </a:rPr>
              <a:t>You don't do forecasts and estimates to know you are right; you do forecasts and estimates to </a:t>
            </a:r>
            <a:br>
              <a:rPr lang="en-US" sz="6600" dirty="0"/>
            </a:br>
            <a:r>
              <a:rPr lang="en-US" sz="6600" b="1" dirty="0">
                <a:solidFill>
                  <a:schemeClr val="accent2"/>
                </a:solidFill>
              </a:rPr>
              <a:t>detect you are wrong</a:t>
            </a:r>
          </a:p>
        </p:txBody>
      </p:sp>
    </p:spTree>
    <p:extLst>
      <p:ext uri="{BB962C8B-B14F-4D97-AF65-F5344CB8AC3E}">
        <p14:creationId xmlns:p14="http://schemas.microsoft.com/office/powerpoint/2010/main" val="3324187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0" y="1825625"/>
            <a:ext cx="10515600" cy="4351338"/>
          </a:xfrm>
        </p:spPr>
        <p:txBody>
          <a:bodyPr/>
          <a:lstStyle/>
          <a:p>
            <a:pPr marL="0" indent="0">
              <a:buNone/>
            </a:pPr>
            <a:endParaRPr lang="en-US" dirty="0"/>
          </a:p>
          <a:p>
            <a:endParaRPr lang="en-US" dirty="0"/>
          </a:p>
        </p:txBody>
      </p:sp>
      <p:pic>
        <p:nvPicPr>
          <p:cNvPr id="12" name="Picture 2" descr="http://www.heapsoffun.com/pictures/20120227/funny_way_to_beat_traffic_jam_m100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72154"/>
            <a:ext cx="12192000" cy="7350035"/>
          </a:xfrm>
          <a:prstGeom prst="rect">
            <a:avLst/>
          </a:prstGeom>
          <a:extLst/>
        </p:spPr>
      </p:pic>
    </p:spTree>
    <p:extLst>
      <p:ext uri="{BB962C8B-B14F-4D97-AF65-F5344CB8AC3E}">
        <p14:creationId xmlns:p14="http://schemas.microsoft.com/office/powerpoint/2010/main" val="44324563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916331-1D4D-4D8C-9E42-01E200A1F83A}"/>
              </a:ext>
            </a:extLst>
          </p:cNvPr>
          <p:cNvSpPr txBox="1"/>
          <p:nvPr/>
        </p:nvSpPr>
        <p:spPr>
          <a:xfrm>
            <a:off x="1101827" y="1200864"/>
            <a:ext cx="9283850" cy="3631763"/>
          </a:xfrm>
          <a:prstGeom prst="rect">
            <a:avLst/>
          </a:prstGeom>
          <a:noFill/>
        </p:spPr>
        <p:txBody>
          <a:bodyPr wrap="square" rtlCol="0">
            <a:spAutoFit/>
          </a:bodyPr>
          <a:lstStyle/>
          <a:p>
            <a:pPr algn="ctr"/>
            <a:r>
              <a:rPr lang="en-US" sz="11500" dirty="0">
                <a:solidFill>
                  <a:schemeClr val="accent2"/>
                </a:solidFill>
              </a:rPr>
              <a:t>Story Points </a:t>
            </a:r>
            <a:r>
              <a:rPr lang="en-US" sz="11500" dirty="0">
                <a:solidFill>
                  <a:schemeClr val="bg2"/>
                </a:solidFill>
              </a:rPr>
              <a:t>or </a:t>
            </a:r>
            <a:r>
              <a:rPr lang="en-US" sz="11500" dirty="0">
                <a:solidFill>
                  <a:schemeClr val="accent5"/>
                </a:solidFill>
              </a:rPr>
              <a:t>Throughput</a:t>
            </a:r>
            <a:r>
              <a:rPr lang="en-US" sz="11500" dirty="0">
                <a:solidFill>
                  <a:schemeClr val="bg2"/>
                </a:solidFill>
              </a:rPr>
              <a:t>?</a:t>
            </a:r>
          </a:p>
        </p:txBody>
      </p:sp>
    </p:spTree>
    <p:extLst>
      <p:ext uri="{BB962C8B-B14F-4D97-AF65-F5344CB8AC3E}">
        <p14:creationId xmlns:p14="http://schemas.microsoft.com/office/powerpoint/2010/main" val="339231458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0241D51-5DDA-42D1-A6F0-0A56880ADFCE}"/>
              </a:ext>
            </a:extLst>
          </p:cNvPr>
          <p:cNvSpPr/>
          <p:nvPr/>
        </p:nvSpPr>
        <p:spPr>
          <a:xfrm>
            <a:off x="175107" y="6488668"/>
            <a:ext cx="3780137" cy="369332"/>
          </a:xfrm>
          <a:prstGeom prst="rect">
            <a:avLst/>
          </a:prstGeom>
        </p:spPr>
        <p:txBody>
          <a:bodyPr wrap="none">
            <a:spAutoFit/>
          </a:bodyPr>
          <a:lstStyle/>
          <a:p>
            <a:r>
              <a:rPr lang="en-US" dirty="0">
                <a:solidFill>
                  <a:schemeClr val="bg1">
                    <a:lumMod val="75000"/>
                  </a:schemeClr>
                </a:solidFill>
              </a:rPr>
              <a:t>https://pxhere.com/en/photo/775063</a:t>
            </a:r>
          </a:p>
        </p:txBody>
      </p:sp>
      <p:pic>
        <p:nvPicPr>
          <p:cNvPr id="2056" name="Picture 8" descr="Image result for car animation">
            <a:extLst>
              <a:ext uri="{FF2B5EF4-FFF2-40B4-BE49-F238E27FC236}">
                <a16:creationId xmlns:a16="http://schemas.microsoft.com/office/drawing/2014/main" id="{0824650E-64FB-47F6-9EE5-E431473C0AAC}"/>
              </a:ext>
            </a:extLst>
          </p:cNvPr>
          <p:cNvPicPr>
            <a:picLocks noChangeAspect="1" noChangeArrowheads="1"/>
          </p:cNvPicPr>
          <p:nvPr/>
        </p:nvPicPr>
        <p:blipFill>
          <a:blip r:embed="rId3">
            <a:clrChange>
              <a:clrFrom>
                <a:srgbClr val="FFFFFF"/>
              </a:clrFrom>
              <a:clrTo>
                <a:srgbClr val="FFFFFF">
                  <a:alpha val="0"/>
                </a:srgbClr>
              </a:clrTo>
            </a:clrChange>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412358" y="3130563"/>
            <a:ext cx="2252330" cy="1176842"/>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8" descr="Image result for car animation">
            <a:extLst>
              <a:ext uri="{FF2B5EF4-FFF2-40B4-BE49-F238E27FC236}">
                <a16:creationId xmlns:a16="http://schemas.microsoft.com/office/drawing/2014/main" id="{357ABA6F-9AEE-4931-99CA-748A620D2EB7}"/>
              </a:ext>
            </a:extLst>
          </p:cNvPr>
          <p:cNvPicPr>
            <a:picLocks noChangeAspect="1" noChangeArrowheads="1"/>
          </p:cNvPicPr>
          <p:nvPr/>
        </p:nvPicPr>
        <p:blipFill>
          <a:blip r:embed="rId3">
            <a:clrChange>
              <a:clrFrom>
                <a:srgbClr val="FFFFFF"/>
              </a:clrFrom>
              <a:clrTo>
                <a:srgbClr val="FFFFFF">
                  <a:alpha val="0"/>
                </a:srgbClr>
              </a:clrTo>
            </a:clrChange>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412358" y="782345"/>
            <a:ext cx="2252330" cy="1176842"/>
          </a:xfrm>
          <a:prstGeom prst="rect">
            <a:avLst/>
          </a:prstGeom>
          <a:noFill/>
          <a:extLst>
            <a:ext uri="{909E8E84-426E-40DD-AFC4-6F175D3DCCD1}">
              <a14:hiddenFill xmlns:a14="http://schemas.microsoft.com/office/drawing/2010/main">
                <a:solidFill>
                  <a:srgbClr val="FFFFFF"/>
                </a:solidFill>
              </a14:hiddenFill>
            </a:ext>
          </a:extLst>
        </p:spPr>
      </p:pic>
      <p:sp>
        <p:nvSpPr>
          <p:cNvPr id="2" name="Thought Bubble: Cloud 1">
            <a:extLst>
              <a:ext uri="{FF2B5EF4-FFF2-40B4-BE49-F238E27FC236}">
                <a16:creationId xmlns:a16="http://schemas.microsoft.com/office/drawing/2014/main" id="{BFEFBE15-5526-4A0B-A769-78E5FB8E7FE3}"/>
              </a:ext>
            </a:extLst>
          </p:cNvPr>
          <p:cNvSpPr/>
          <p:nvPr/>
        </p:nvSpPr>
        <p:spPr>
          <a:xfrm>
            <a:off x="605642" y="4500748"/>
            <a:ext cx="2743200" cy="1574907"/>
          </a:xfrm>
          <a:prstGeom prst="cloudCallout">
            <a:avLst>
              <a:gd name="adj1" fmla="val -30790"/>
              <a:gd name="adj2" fmla="val -6417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13 points</a:t>
            </a:r>
          </a:p>
        </p:txBody>
      </p:sp>
      <p:sp>
        <p:nvSpPr>
          <p:cNvPr id="15" name="Thought Bubble: Cloud 14">
            <a:extLst>
              <a:ext uri="{FF2B5EF4-FFF2-40B4-BE49-F238E27FC236}">
                <a16:creationId xmlns:a16="http://schemas.microsoft.com/office/drawing/2014/main" id="{AAE0FDB2-CA6E-4EFC-A19B-86C5D824902C}"/>
              </a:ext>
            </a:extLst>
          </p:cNvPr>
          <p:cNvSpPr/>
          <p:nvPr/>
        </p:nvSpPr>
        <p:spPr>
          <a:xfrm>
            <a:off x="758042" y="1757422"/>
            <a:ext cx="2743200" cy="1574907"/>
          </a:xfrm>
          <a:prstGeom prst="cloudCallout">
            <a:avLst>
              <a:gd name="adj1" fmla="val -41179"/>
              <a:gd name="adj2" fmla="val -46835"/>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1 point</a:t>
            </a:r>
          </a:p>
        </p:txBody>
      </p:sp>
    </p:spTree>
    <p:extLst>
      <p:ext uri="{BB962C8B-B14F-4D97-AF65-F5344CB8AC3E}">
        <p14:creationId xmlns:p14="http://schemas.microsoft.com/office/powerpoint/2010/main" val="3687432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5E-6 1.48148E-6 L 0.87266 0.01134 " pathEditMode="relative" rAng="0" ptsTypes="AA">
                                      <p:cBhvr>
                                        <p:cTn id="6" dur="2000" fill="hold"/>
                                        <p:tgtEl>
                                          <p:spTgt spid="11"/>
                                        </p:tgtEl>
                                        <p:attrNameLst>
                                          <p:attrName>ppt_x</p:attrName>
                                          <p:attrName>ppt_y</p:attrName>
                                        </p:attrNameLst>
                                      </p:cBhvr>
                                      <p:rCtr x="43633" y="556"/>
                                    </p:animMotion>
                                  </p:childTnLst>
                                </p:cTn>
                              </p:par>
                              <p:par>
                                <p:cTn id="7" presetID="42" presetClass="path" presetSubtype="0" accel="50000" decel="50000" fill="hold" nodeType="withEffect">
                                  <p:stCondLst>
                                    <p:cond delay="0"/>
                                  </p:stCondLst>
                                  <p:childTnLst>
                                    <p:animMotion origin="layout" path="M -2.5E-6 3.7037E-7 L 0.86719 0.00393 " pathEditMode="relative" rAng="0" ptsTypes="AA">
                                      <p:cBhvr>
                                        <p:cTn id="8" dur="8000" fill="hold"/>
                                        <p:tgtEl>
                                          <p:spTgt spid="2056"/>
                                        </p:tgtEl>
                                        <p:attrNameLst>
                                          <p:attrName>ppt_x</p:attrName>
                                          <p:attrName>ppt_y</p:attrName>
                                        </p:attrNameLst>
                                      </p:cBhvr>
                                      <p:rCtr x="43359" y="18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Related image">
            <a:extLst>
              <a:ext uri="{FF2B5EF4-FFF2-40B4-BE49-F238E27FC236}">
                <a16:creationId xmlns:a16="http://schemas.microsoft.com/office/drawing/2014/main" id="{69F13788-23F8-4443-8EC7-3CFC40227C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2192000" cy="81546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313006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2290" name="Picture 2" descr="light road green red beacon yellow lighting circle road sign sphere wait paradox caution organ attention go unreal absurdity rules absurd traffic lights light signal nonsense abnormal regulate rules of the road traffic signal astronomical object opposition toggle traffic light signal unrealistic confusing">
            <a:extLst>
              <a:ext uri="{FF2B5EF4-FFF2-40B4-BE49-F238E27FC236}">
                <a16:creationId xmlns:a16="http://schemas.microsoft.com/office/drawing/2014/main" id="{1EF12C10-29A6-4502-AA13-040312C144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14868" y="782345"/>
            <a:ext cx="2580904" cy="387135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C0241D51-5DDA-42D1-A6F0-0A56880ADFCE}"/>
              </a:ext>
            </a:extLst>
          </p:cNvPr>
          <p:cNvSpPr/>
          <p:nvPr/>
        </p:nvSpPr>
        <p:spPr>
          <a:xfrm>
            <a:off x="175107" y="6488668"/>
            <a:ext cx="3780137" cy="369332"/>
          </a:xfrm>
          <a:prstGeom prst="rect">
            <a:avLst/>
          </a:prstGeom>
        </p:spPr>
        <p:txBody>
          <a:bodyPr wrap="none">
            <a:spAutoFit/>
          </a:bodyPr>
          <a:lstStyle/>
          <a:p>
            <a:r>
              <a:rPr lang="en-US" dirty="0">
                <a:solidFill>
                  <a:schemeClr val="bg1">
                    <a:lumMod val="75000"/>
                  </a:schemeClr>
                </a:solidFill>
              </a:rPr>
              <a:t>https://pxhere.com/en/photo/775063</a:t>
            </a:r>
          </a:p>
        </p:txBody>
      </p:sp>
      <p:pic>
        <p:nvPicPr>
          <p:cNvPr id="7" name="Picture 2" descr="light road green red beacon yellow lighting circle road sign sphere wait paradox caution organ attention go unreal absurdity rules absurd traffic lights light signal nonsense abnormal regulate rules of the road traffic signal astronomical object opposition toggle traffic light signal unrealistic confusing">
            <a:extLst>
              <a:ext uri="{FF2B5EF4-FFF2-40B4-BE49-F238E27FC236}">
                <a16:creationId xmlns:a16="http://schemas.microsoft.com/office/drawing/2014/main" id="{B5BC7F98-B7C2-44A5-8E7A-263149A36C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18221" y="888670"/>
            <a:ext cx="2580904" cy="3871356"/>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Image result for car animation">
            <a:extLst>
              <a:ext uri="{FF2B5EF4-FFF2-40B4-BE49-F238E27FC236}">
                <a16:creationId xmlns:a16="http://schemas.microsoft.com/office/drawing/2014/main" id="{0824650E-64FB-47F6-9EE5-E431473C0AAC}"/>
              </a:ext>
            </a:extLst>
          </p:cNvPr>
          <p:cNvPicPr>
            <a:picLocks noChangeAspect="1" noChangeArrowheads="1"/>
          </p:cNvPicPr>
          <p:nvPr/>
        </p:nvPicPr>
        <p:blipFill>
          <a:blip r:embed="rId4">
            <a:clrChange>
              <a:clrFrom>
                <a:srgbClr val="FFFFFF"/>
              </a:clrFrom>
              <a:clrTo>
                <a:srgbClr val="FFFFFF">
                  <a:alpha val="0"/>
                </a:srgbClr>
              </a:clrTo>
            </a:clrChange>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412358" y="3130563"/>
            <a:ext cx="2252330" cy="1176842"/>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8" descr="Image result for car animation">
            <a:extLst>
              <a:ext uri="{FF2B5EF4-FFF2-40B4-BE49-F238E27FC236}">
                <a16:creationId xmlns:a16="http://schemas.microsoft.com/office/drawing/2014/main" id="{357ABA6F-9AEE-4931-99CA-748A620D2EB7}"/>
              </a:ext>
            </a:extLst>
          </p:cNvPr>
          <p:cNvPicPr>
            <a:picLocks noChangeAspect="1" noChangeArrowheads="1"/>
          </p:cNvPicPr>
          <p:nvPr/>
        </p:nvPicPr>
        <p:blipFill>
          <a:blip r:embed="rId4">
            <a:clrChange>
              <a:clrFrom>
                <a:srgbClr val="FFFFFF"/>
              </a:clrFrom>
              <a:clrTo>
                <a:srgbClr val="FFFFFF">
                  <a:alpha val="0"/>
                </a:srgbClr>
              </a:clrTo>
            </a:clrChange>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412358" y="782345"/>
            <a:ext cx="2252330" cy="1176842"/>
          </a:xfrm>
          <a:prstGeom prst="rect">
            <a:avLst/>
          </a:prstGeom>
          <a:noFill/>
          <a:extLst>
            <a:ext uri="{909E8E84-426E-40DD-AFC4-6F175D3DCCD1}">
              <a14:hiddenFill xmlns:a14="http://schemas.microsoft.com/office/drawing/2010/main">
                <a:solidFill>
                  <a:srgbClr val="FFFFFF"/>
                </a:solidFill>
              </a14:hiddenFill>
            </a:ext>
          </a:extLst>
        </p:spPr>
      </p:pic>
      <p:sp>
        <p:nvSpPr>
          <p:cNvPr id="2" name="Thought Bubble: Cloud 1">
            <a:extLst>
              <a:ext uri="{FF2B5EF4-FFF2-40B4-BE49-F238E27FC236}">
                <a16:creationId xmlns:a16="http://schemas.microsoft.com/office/drawing/2014/main" id="{BFEFBE15-5526-4A0B-A769-78E5FB8E7FE3}"/>
              </a:ext>
            </a:extLst>
          </p:cNvPr>
          <p:cNvSpPr/>
          <p:nvPr/>
        </p:nvSpPr>
        <p:spPr>
          <a:xfrm>
            <a:off x="605642" y="4500748"/>
            <a:ext cx="2743200" cy="1574907"/>
          </a:xfrm>
          <a:prstGeom prst="cloudCallout">
            <a:avLst>
              <a:gd name="adj1" fmla="val -30790"/>
              <a:gd name="adj2" fmla="val -6417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13 points</a:t>
            </a:r>
          </a:p>
        </p:txBody>
      </p:sp>
      <p:sp>
        <p:nvSpPr>
          <p:cNvPr id="15" name="Thought Bubble: Cloud 14">
            <a:extLst>
              <a:ext uri="{FF2B5EF4-FFF2-40B4-BE49-F238E27FC236}">
                <a16:creationId xmlns:a16="http://schemas.microsoft.com/office/drawing/2014/main" id="{AAE0FDB2-CA6E-4EFC-A19B-86C5D824902C}"/>
              </a:ext>
            </a:extLst>
          </p:cNvPr>
          <p:cNvSpPr/>
          <p:nvPr/>
        </p:nvSpPr>
        <p:spPr>
          <a:xfrm>
            <a:off x="758042" y="1757422"/>
            <a:ext cx="2743200" cy="1574907"/>
          </a:xfrm>
          <a:prstGeom prst="cloudCallout">
            <a:avLst>
              <a:gd name="adj1" fmla="val -41179"/>
              <a:gd name="adj2" fmla="val -46835"/>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1 point</a:t>
            </a:r>
          </a:p>
        </p:txBody>
      </p:sp>
      <p:sp>
        <p:nvSpPr>
          <p:cNvPr id="3" name="TextBox 2">
            <a:extLst>
              <a:ext uri="{FF2B5EF4-FFF2-40B4-BE49-F238E27FC236}">
                <a16:creationId xmlns:a16="http://schemas.microsoft.com/office/drawing/2014/main" id="{46DA09C4-6C81-42E6-A9B2-45F34A6B5FCD}"/>
              </a:ext>
            </a:extLst>
          </p:cNvPr>
          <p:cNvSpPr txBox="1"/>
          <p:nvPr/>
        </p:nvSpPr>
        <p:spPr>
          <a:xfrm>
            <a:off x="4266787" y="4390694"/>
            <a:ext cx="2688044" cy="369332"/>
          </a:xfrm>
          <a:prstGeom prst="rect">
            <a:avLst/>
          </a:prstGeom>
          <a:noFill/>
        </p:spPr>
        <p:txBody>
          <a:bodyPr wrap="none" rtlCol="0">
            <a:spAutoFit/>
          </a:bodyPr>
          <a:lstStyle/>
          <a:p>
            <a:r>
              <a:rPr lang="en-US" dirty="0">
                <a:solidFill>
                  <a:schemeClr val="bg2"/>
                </a:solidFill>
              </a:rPr>
              <a:t>Impediment / dependency</a:t>
            </a:r>
          </a:p>
        </p:txBody>
      </p:sp>
      <p:sp>
        <p:nvSpPr>
          <p:cNvPr id="10" name="TextBox 9">
            <a:extLst>
              <a:ext uri="{FF2B5EF4-FFF2-40B4-BE49-F238E27FC236}">
                <a16:creationId xmlns:a16="http://schemas.microsoft.com/office/drawing/2014/main" id="{B28D61E1-BCD3-4D98-BA71-DCAB381E8FD4}"/>
              </a:ext>
            </a:extLst>
          </p:cNvPr>
          <p:cNvSpPr txBox="1"/>
          <p:nvPr/>
        </p:nvSpPr>
        <p:spPr>
          <a:xfrm>
            <a:off x="9218221" y="4316082"/>
            <a:ext cx="2688044" cy="369332"/>
          </a:xfrm>
          <a:prstGeom prst="rect">
            <a:avLst/>
          </a:prstGeom>
          <a:noFill/>
        </p:spPr>
        <p:txBody>
          <a:bodyPr wrap="none" rtlCol="0">
            <a:spAutoFit/>
          </a:bodyPr>
          <a:lstStyle/>
          <a:p>
            <a:r>
              <a:rPr lang="en-US" dirty="0">
                <a:solidFill>
                  <a:schemeClr val="bg2"/>
                </a:solidFill>
              </a:rPr>
              <a:t>Impediment / dependency</a:t>
            </a:r>
          </a:p>
        </p:txBody>
      </p:sp>
    </p:spTree>
    <p:extLst>
      <p:ext uri="{BB962C8B-B14F-4D97-AF65-F5344CB8AC3E}">
        <p14:creationId xmlns:p14="http://schemas.microsoft.com/office/powerpoint/2010/main" val="1011121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5E-6 1.48148E-6 L 0.33568 0.00486 " pathEditMode="relative" rAng="0" ptsTypes="AA">
                                      <p:cBhvr>
                                        <p:cTn id="6" dur="2000" fill="hold"/>
                                        <p:tgtEl>
                                          <p:spTgt spid="11"/>
                                        </p:tgtEl>
                                        <p:attrNameLst>
                                          <p:attrName>ppt_x</p:attrName>
                                          <p:attrName>ppt_y</p:attrName>
                                        </p:attrNameLst>
                                      </p:cBhvr>
                                      <p:rCtr x="16784" y="231"/>
                                    </p:animMotion>
                                  </p:childTnLst>
                                </p:cTn>
                              </p:par>
                              <p:par>
                                <p:cTn id="7" presetID="42" presetClass="path" presetSubtype="0" accel="50000" decel="50000" fill="hold" nodeType="withEffect">
                                  <p:stCondLst>
                                    <p:cond delay="0"/>
                                  </p:stCondLst>
                                  <p:childTnLst>
                                    <p:animMotion origin="layout" path="M -2.5E-6 3.7037E-7 L 0.33516 -0.00023 " pathEditMode="relative" rAng="0" ptsTypes="AA">
                                      <p:cBhvr>
                                        <p:cTn id="8" dur="8000" fill="hold"/>
                                        <p:tgtEl>
                                          <p:spTgt spid="2056"/>
                                        </p:tgtEl>
                                        <p:attrNameLst>
                                          <p:attrName>ppt_x</p:attrName>
                                          <p:attrName>ppt_y</p:attrName>
                                        </p:attrNameLst>
                                      </p:cBhvr>
                                      <p:rCtr x="16758"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2290" name="Picture 2" descr="light road green red beacon yellow lighting circle road sign sphere wait paradox caution organ attention go unreal absurdity rules absurd traffic lights light signal nonsense abnormal regulate rules of the road traffic signal astronomical object opposition toggle traffic light signal unrealistic confusing">
            <a:extLst>
              <a:ext uri="{FF2B5EF4-FFF2-40B4-BE49-F238E27FC236}">
                <a16:creationId xmlns:a16="http://schemas.microsoft.com/office/drawing/2014/main" id="{1EF12C10-29A6-4502-AA13-040312C144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14868" y="782345"/>
            <a:ext cx="2580904" cy="387135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C0241D51-5DDA-42D1-A6F0-0A56880ADFCE}"/>
              </a:ext>
            </a:extLst>
          </p:cNvPr>
          <p:cNvSpPr/>
          <p:nvPr/>
        </p:nvSpPr>
        <p:spPr>
          <a:xfrm>
            <a:off x="175107" y="6488668"/>
            <a:ext cx="3780137" cy="369332"/>
          </a:xfrm>
          <a:prstGeom prst="rect">
            <a:avLst/>
          </a:prstGeom>
        </p:spPr>
        <p:txBody>
          <a:bodyPr wrap="none">
            <a:spAutoFit/>
          </a:bodyPr>
          <a:lstStyle/>
          <a:p>
            <a:r>
              <a:rPr lang="en-US" dirty="0">
                <a:solidFill>
                  <a:schemeClr val="bg1">
                    <a:lumMod val="75000"/>
                  </a:schemeClr>
                </a:solidFill>
              </a:rPr>
              <a:t>https://pxhere.com/en/photo/775063</a:t>
            </a:r>
          </a:p>
        </p:txBody>
      </p:sp>
      <p:pic>
        <p:nvPicPr>
          <p:cNvPr id="7" name="Picture 2" descr="light road green red beacon yellow lighting circle road sign sphere wait paradox caution organ attention go unreal absurdity rules absurd traffic lights light signal nonsense abnormal regulate rules of the road traffic signal astronomical object opposition toggle traffic light signal unrealistic confusing">
            <a:extLst>
              <a:ext uri="{FF2B5EF4-FFF2-40B4-BE49-F238E27FC236}">
                <a16:creationId xmlns:a16="http://schemas.microsoft.com/office/drawing/2014/main" id="{B5BC7F98-B7C2-44A5-8E7A-263149A36C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18221" y="888670"/>
            <a:ext cx="2580904" cy="3871356"/>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Image result for car animation">
            <a:extLst>
              <a:ext uri="{FF2B5EF4-FFF2-40B4-BE49-F238E27FC236}">
                <a16:creationId xmlns:a16="http://schemas.microsoft.com/office/drawing/2014/main" id="{0824650E-64FB-47F6-9EE5-E431473C0AAC}"/>
              </a:ext>
            </a:extLst>
          </p:cNvPr>
          <p:cNvPicPr>
            <a:picLocks noChangeAspect="1" noChangeArrowheads="1"/>
          </p:cNvPicPr>
          <p:nvPr/>
        </p:nvPicPr>
        <p:blipFill>
          <a:blip r:embed="rId4">
            <a:clrChange>
              <a:clrFrom>
                <a:srgbClr val="FFFFFF"/>
              </a:clrFrom>
              <a:clrTo>
                <a:srgbClr val="FFFFFF">
                  <a:alpha val="0"/>
                </a:srgbClr>
              </a:clrTo>
            </a:clrChange>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708380" y="3058961"/>
            <a:ext cx="2252330" cy="1176842"/>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8" descr="Image result for car animation">
            <a:extLst>
              <a:ext uri="{FF2B5EF4-FFF2-40B4-BE49-F238E27FC236}">
                <a16:creationId xmlns:a16="http://schemas.microsoft.com/office/drawing/2014/main" id="{357ABA6F-9AEE-4931-99CA-748A620D2EB7}"/>
              </a:ext>
            </a:extLst>
          </p:cNvPr>
          <p:cNvPicPr>
            <a:picLocks noChangeAspect="1" noChangeArrowheads="1"/>
          </p:cNvPicPr>
          <p:nvPr/>
        </p:nvPicPr>
        <p:blipFill>
          <a:blip r:embed="rId4">
            <a:clrChange>
              <a:clrFrom>
                <a:srgbClr val="FFFFFF"/>
              </a:clrFrom>
              <a:clrTo>
                <a:srgbClr val="FFFFFF">
                  <a:alpha val="0"/>
                </a:srgbClr>
              </a:clrTo>
            </a:clrChange>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589626" y="888670"/>
            <a:ext cx="2252330" cy="1176842"/>
          </a:xfrm>
          <a:prstGeom prst="rect">
            <a:avLst/>
          </a:prstGeom>
          <a:noFill/>
          <a:extLst>
            <a:ext uri="{909E8E84-426E-40DD-AFC4-6F175D3DCCD1}">
              <a14:hiddenFill xmlns:a14="http://schemas.microsoft.com/office/drawing/2010/main">
                <a:solidFill>
                  <a:srgbClr val="FFFFFF"/>
                </a:solidFill>
              </a14:hiddenFill>
            </a:ext>
          </a:extLst>
        </p:spPr>
      </p:pic>
      <p:sp>
        <p:nvSpPr>
          <p:cNvPr id="8" name="Thought Bubble: Cloud 7">
            <a:extLst>
              <a:ext uri="{FF2B5EF4-FFF2-40B4-BE49-F238E27FC236}">
                <a16:creationId xmlns:a16="http://schemas.microsoft.com/office/drawing/2014/main" id="{A168F124-FA28-4A5A-9371-197A0541FE90}"/>
              </a:ext>
            </a:extLst>
          </p:cNvPr>
          <p:cNvSpPr/>
          <p:nvPr/>
        </p:nvSpPr>
        <p:spPr>
          <a:xfrm>
            <a:off x="605642" y="4500748"/>
            <a:ext cx="2743200" cy="1574907"/>
          </a:xfrm>
          <a:prstGeom prst="cloudCallout">
            <a:avLst>
              <a:gd name="adj1" fmla="val 25054"/>
              <a:gd name="adj2" fmla="val -6870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13 points</a:t>
            </a:r>
          </a:p>
        </p:txBody>
      </p:sp>
      <p:sp>
        <p:nvSpPr>
          <p:cNvPr id="9" name="Thought Bubble: Cloud 8">
            <a:extLst>
              <a:ext uri="{FF2B5EF4-FFF2-40B4-BE49-F238E27FC236}">
                <a16:creationId xmlns:a16="http://schemas.microsoft.com/office/drawing/2014/main" id="{F34F2483-A7AF-4D4D-912F-290F74C5AF6B}"/>
              </a:ext>
            </a:extLst>
          </p:cNvPr>
          <p:cNvSpPr/>
          <p:nvPr/>
        </p:nvSpPr>
        <p:spPr>
          <a:xfrm>
            <a:off x="220819" y="1930569"/>
            <a:ext cx="2743200" cy="1574907"/>
          </a:xfrm>
          <a:prstGeom prst="cloudCallout">
            <a:avLst>
              <a:gd name="adj1" fmla="val 38042"/>
              <a:gd name="adj2" fmla="val -58145"/>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1 point</a:t>
            </a:r>
          </a:p>
        </p:txBody>
      </p:sp>
      <p:sp>
        <p:nvSpPr>
          <p:cNvPr id="10" name="TextBox 9">
            <a:extLst>
              <a:ext uri="{FF2B5EF4-FFF2-40B4-BE49-F238E27FC236}">
                <a16:creationId xmlns:a16="http://schemas.microsoft.com/office/drawing/2014/main" id="{EBADDC3F-AC7D-46BA-BE03-C57151A717C8}"/>
              </a:ext>
            </a:extLst>
          </p:cNvPr>
          <p:cNvSpPr txBox="1"/>
          <p:nvPr/>
        </p:nvSpPr>
        <p:spPr>
          <a:xfrm>
            <a:off x="4266787" y="4390694"/>
            <a:ext cx="2688044" cy="369332"/>
          </a:xfrm>
          <a:prstGeom prst="rect">
            <a:avLst/>
          </a:prstGeom>
          <a:noFill/>
        </p:spPr>
        <p:txBody>
          <a:bodyPr wrap="none" rtlCol="0">
            <a:spAutoFit/>
          </a:bodyPr>
          <a:lstStyle/>
          <a:p>
            <a:r>
              <a:rPr lang="en-US" dirty="0">
                <a:solidFill>
                  <a:schemeClr val="bg2"/>
                </a:solidFill>
              </a:rPr>
              <a:t>Impediment / dependency</a:t>
            </a:r>
          </a:p>
        </p:txBody>
      </p:sp>
      <p:sp>
        <p:nvSpPr>
          <p:cNvPr id="12" name="TextBox 11">
            <a:extLst>
              <a:ext uri="{FF2B5EF4-FFF2-40B4-BE49-F238E27FC236}">
                <a16:creationId xmlns:a16="http://schemas.microsoft.com/office/drawing/2014/main" id="{46DF92A7-3665-44B6-B096-ED2A52DBE1E0}"/>
              </a:ext>
            </a:extLst>
          </p:cNvPr>
          <p:cNvSpPr txBox="1"/>
          <p:nvPr/>
        </p:nvSpPr>
        <p:spPr>
          <a:xfrm>
            <a:off x="9218221" y="4316082"/>
            <a:ext cx="2688044" cy="369332"/>
          </a:xfrm>
          <a:prstGeom prst="rect">
            <a:avLst/>
          </a:prstGeom>
          <a:noFill/>
        </p:spPr>
        <p:txBody>
          <a:bodyPr wrap="none" rtlCol="0">
            <a:spAutoFit/>
          </a:bodyPr>
          <a:lstStyle/>
          <a:p>
            <a:r>
              <a:rPr lang="en-US" dirty="0">
                <a:solidFill>
                  <a:schemeClr val="bg2"/>
                </a:solidFill>
              </a:rPr>
              <a:t>Impediment / dependency</a:t>
            </a:r>
          </a:p>
        </p:txBody>
      </p:sp>
    </p:spTree>
    <p:extLst>
      <p:ext uri="{BB962C8B-B14F-4D97-AF65-F5344CB8AC3E}">
        <p14:creationId xmlns:p14="http://schemas.microsoft.com/office/powerpoint/2010/main" val="2080466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2.5E-6 2.22222E-6 L 0.42969 0.00972 " pathEditMode="relative" rAng="0" ptsTypes="AA">
                                      <p:cBhvr>
                                        <p:cTn id="6" dur="2000" fill="hold"/>
                                        <p:tgtEl>
                                          <p:spTgt spid="11"/>
                                        </p:tgtEl>
                                        <p:attrNameLst>
                                          <p:attrName>ppt_x</p:attrName>
                                          <p:attrName>ppt_y</p:attrName>
                                        </p:attrNameLst>
                                      </p:cBhvr>
                                      <p:rCtr x="21484" y="486"/>
                                    </p:animMotion>
                                  </p:childTnLst>
                                </p:cTn>
                              </p:par>
                              <p:par>
                                <p:cTn id="7" presetID="42" presetClass="path" presetSubtype="0" accel="50000" decel="50000" fill="hold" nodeType="withEffect">
                                  <p:stCondLst>
                                    <p:cond delay="0"/>
                                  </p:stCondLst>
                                  <p:childTnLst>
                                    <p:animMotion origin="layout" path="M -3.125E-6 -2.96296E-6 L 0.42774 0.00162 " pathEditMode="relative" rAng="0" ptsTypes="AA">
                                      <p:cBhvr>
                                        <p:cTn id="8" dur="8000" fill="hold"/>
                                        <p:tgtEl>
                                          <p:spTgt spid="2056"/>
                                        </p:tgtEl>
                                        <p:attrNameLst>
                                          <p:attrName>ppt_x</p:attrName>
                                          <p:attrName>ppt_y</p:attrName>
                                        </p:attrNameLst>
                                      </p:cBhvr>
                                      <p:rCtr x="21380" y="6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056" name="Picture 8" descr="Image result for car animation">
            <a:extLst>
              <a:ext uri="{FF2B5EF4-FFF2-40B4-BE49-F238E27FC236}">
                <a16:creationId xmlns:a16="http://schemas.microsoft.com/office/drawing/2014/main" id="{0824650E-64FB-47F6-9EE5-E431473C0AAC}"/>
              </a:ext>
            </a:extLst>
          </p:cNvPr>
          <p:cNvPicPr>
            <a:picLocks noChangeAspect="1" noChangeArrowheads="1"/>
          </p:cNvPicPr>
          <p:nvPr/>
        </p:nvPicPr>
        <p:blipFill>
          <a:blip r:embed="rId3">
            <a:clrChange>
              <a:clrFrom>
                <a:srgbClr val="FFFFFF"/>
              </a:clrFrom>
              <a:clrTo>
                <a:srgbClr val="FFFFFF">
                  <a:alpha val="0"/>
                </a:srgbClr>
              </a:clrTo>
            </a:clrChange>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567861" y="888670"/>
            <a:ext cx="2252330" cy="1176842"/>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8" descr="Image result for car animation">
            <a:extLst>
              <a:ext uri="{FF2B5EF4-FFF2-40B4-BE49-F238E27FC236}">
                <a16:creationId xmlns:a16="http://schemas.microsoft.com/office/drawing/2014/main" id="{357ABA6F-9AEE-4931-99CA-748A620D2EB7}"/>
              </a:ext>
            </a:extLst>
          </p:cNvPr>
          <p:cNvPicPr>
            <a:picLocks noChangeAspect="1" noChangeArrowheads="1"/>
          </p:cNvPicPr>
          <p:nvPr/>
        </p:nvPicPr>
        <p:blipFill>
          <a:blip r:embed="rId3">
            <a:clrChange>
              <a:clrFrom>
                <a:srgbClr val="FFFFFF"/>
              </a:clrFrom>
              <a:clrTo>
                <a:srgbClr val="FFFFFF">
                  <a:alpha val="0"/>
                </a:srgbClr>
              </a:clrTo>
            </a:clrChange>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918307" y="888670"/>
            <a:ext cx="2252330" cy="1176842"/>
          </a:xfrm>
          <a:prstGeom prst="rect">
            <a:avLst/>
          </a:prstGeom>
          <a:noFill/>
          <a:extLst>
            <a:ext uri="{909E8E84-426E-40DD-AFC4-6F175D3DCCD1}">
              <a14:hiddenFill xmlns:a14="http://schemas.microsoft.com/office/drawing/2010/main">
                <a:solidFill>
                  <a:srgbClr val="FFFFFF"/>
                </a:solidFill>
              </a14:hiddenFill>
            </a:ext>
          </a:extLst>
        </p:spPr>
      </p:pic>
      <p:sp>
        <p:nvSpPr>
          <p:cNvPr id="8" name="Thought Bubble: Cloud 7">
            <a:extLst>
              <a:ext uri="{FF2B5EF4-FFF2-40B4-BE49-F238E27FC236}">
                <a16:creationId xmlns:a16="http://schemas.microsoft.com/office/drawing/2014/main" id="{A168F124-FA28-4A5A-9371-197A0541FE90}"/>
              </a:ext>
            </a:extLst>
          </p:cNvPr>
          <p:cNvSpPr/>
          <p:nvPr/>
        </p:nvSpPr>
        <p:spPr>
          <a:xfrm>
            <a:off x="9069594" y="101216"/>
            <a:ext cx="2743200" cy="1574907"/>
          </a:xfrm>
          <a:prstGeom prst="cloudCallout">
            <a:avLst>
              <a:gd name="adj1" fmla="val -61958"/>
              <a:gd name="adj2" fmla="val 2027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13 points</a:t>
            </a:r>
          </a:p>
        </p:txBody>
      </p:sp>
      <p:sp>
        <p:nvSpPr>
          <p:cNvPr id="9" name="Thought Bubble: Cloud 8">
            <a:extLst>
              <a:ext uri="{FF2B5EF4-FFF2-40B4-BE49-F238E27FC236}">
                <a16:creationId xmlns:a16="http://schemas.microsoft.com/office/drawing/2014/main" id="{F34F2483-A7AF-4D4D-912F-290F74C5AF6B}"/>
              </a:ext>
            </a:extLst>
          </p:cNvPr>
          <p:cNvSpPr/>
          <p:nvPr/>
        </p:nvSpPr>
        <p:spPr>
          <a:xfrm>
            <a:off x="175107" y="244273"/>
            <a:ext cx="2743200" cy="1574907"/>
          </a:xfrm>
          <a:prstGeom prst="cloudCallout">
            <a:avLst>
              <a:gd name="adj1" fmla="val 54492"/>
              <a:gd name="adj2" fmla="val 28569"/>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1 point</a:t>
            </a:r>
          </a:p>
        </p:txBody>
      </p:sp>
      <p:sp>
        <p:nvSpPr>
          <p:cNvPr id="2" name="Rectangle 1">
            <a:extLst>
              <a:ext uri="{FF2B5EF4-FFF2-40B4-BE49-F238E27FC236}">
                <a16:creationId xmlns:a16="http://schemas.microsoft.com/office/drawing/2014/main" id="{1B833E70-42E0-4FDE-B6A3-E5BEF2D6CAB0}"/>
              </a:ext>
            </a:extLst>
          </p:cNvPr>
          <p:cNvSpPr/>
          <p:nvPr/>
        </p:nvSpPr>
        <p:spPr>
          <a:xfrm>
            <a:off x="795646" y="2375067"/>
            <a:ext cx="635437" cy="510638"/>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DD26E1E-DAF4-4DE0-A20A-1C3FC2668C58}"/>
              </a:ext>
            </a:extLst>
          </p:cNvPr>
          <p:cNvSpPr/>
          <p:nvPr/>
        </p:nvSpPr>
        <p:spPr>
          <a:xfrm>
            <a:off x="1436699" y="2885706"/>
            <a:ext cx="635437" cy="1555668"/>
          </a:xfrm>
          <a:prstGeom prst="rect">
            <a:avLst/>
          </a:prstGeom>
          <a:pattFill prst="wdDnDiag">
            <a:fgClr>
              <a:schemeClr val="accent2"/>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2" name="Rectangle 11">
            <a:extLst>
              <a:ext uri="{FF2B5EF4-FFF2-40B4-BE49-F238E27FC236}">
                <a16:creationId xmlns:a16="http://schemas.microsoft.com/office/drawing/2014/main" id="{AC263C06-567E-4124-9AE0-1483AEDB0C71}"/>
              </a:ext>
            </a:extLst>
          </p:cNvPr>
          <p:cNvSpPr/>
          <p:nvPr/>
        </p:nvSpPr>
        <p:spPr>
          <a:xfrm>
            <a:off x="2072135" y="4441372"/>
            <a:ext cx="635437" cy="49876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ED25A4D-8C7A-4F6D-9E1C-FBC131384D51}"/>
              </a:ext>
            </a:extLst>
          </p:cNvPr>
          <p:cNvSpPr/>
          <p:nvPr/>
        </p:nvSpPr>
        <p:spPr>
          <a:xfrm>
            <a:off x="2707572" y="4940135"/>
            <a:ext cx="635437" cy="1567543"/>
          </a:xfrm>
          <a:prstGeom prst="rect">
            <a:avLst/>
          </a:prstGeom>
          <a:pattFill prst="wdDnDiag">
            <a:fgClr>
              <a:schemeClr val="accent2"/>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2" descr="light road green red beacon yellow lighting circle road sign sphere wait paradox caution organ attention go unreal absurdity rules absurd traffic lights light signal nonsense abnormal regulate rules of the road traffic signal astronomical object opposition toggle traffic light signal unrealistic confusing">
            <a:extLst>
              <a:ext uri="{FF2B5EF4-FFF2-40B4-BE49-F238E27FC236}">
                <a16:creationId xmlns:a16="http://schemas.microsoft.com/office/drawing/2014/main" id="{270354E6-5463-480E-AB9A-17EC4C9868C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65938" y="3152899"/>
            <a:ext cx="531421" cy="79713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light road green red beacon yellow lighting circle road sign sphere wait paradox caution organ attention go unreal absurdity rules absurd traffic lights light signal nonsense abnormal regulate rules of the road traffic signal astronomical object opposition toggle traffic light signal unrealistic confusing">
            <a:extLst>
              <a:ext uri="{FF2B5EF4-FFF2-40B4-BE49-F238E27FC236}">
                <a16:creationId xmlns:a16="http://schemas.microsoft.com/office/drawing/2014/main" id="{8D4A5D25-6CAA-4066-BFAB-4B4D108FD5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99229" y="5484913"/>
            <a:ext cx="531421" cy="797132"/>
          </a:xfrm>
          <a:prstGeom prst="rect">
            <a:avLst/>
          </a:prstGeom>
          <a:noFill/>
          <a:extLst>
            <a:ext uri="{909E8E84-426E-40DD-AFC4-6F175D3DCCD1}">
              <a14:hiddenFill xmlns:a14="http://schemas.microsoft.com/office/drawing/2010/main">
                <a:solidFill>
                  <a:srgbClr val="FFFFFF"/>
                </a:solidFill>
              </a14:hiddenFill>
            </a:ext>
          </a:extLst>
        </p:spPr>
      </p:pic>
      <p:sp>
        <p:nvSpPr>
          <p:cNvPr id="3" name="Right Brace 2">
            <a:extLst>
              <a:ext uri="{FF2B5EF4-FFF2-40B4-BE49-F238E27FC236}">
                <a16:creationId xmlns:a16="http://schemas.microsoft.com/office/drawing/2014/main" id="{2D35873B-5906-4EBA-BF72-B24496EBA955}"/>
              </a:ext>
            </a:extLst>
          </p:cNvPr>
          <p:cNvSpPr/>
          <p:nvPr/>
        </p:nvSpPr>
        <p:spPr>
          <a:xfrm>
            <a:off x="3526971" y="2375067"/>
            <a:ext cx="954897" cy="4132611"/>
          </a:xfrm>
          <a:prstGeom prst="rightBrace">
            <a:avLst/>
          </a:prstGeom>
          <a:ln w="444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a:extLst>
              <a:ext uri="{FF2B5EF4-FFF2-40B4-BE49-F238E27FC236}">
                <a16:creationId xmlns:a16="http://schemas.microsoft.com/office/drawing/2014/main" id="{E7D8B525-71EA-433A-94E3-81841923AC64}"/>
              </a:ext>
            </a:extLst>
          </p:cNvPr>
          <p:cNvSpPr txBox="1"/>
          <p:nvPr/>
        </p:nvSpPr>
        <p:spPr>
          <a:xfrm>
            <a:off x="4797844" y="3718097"/>
            <a:ext cx="1330036" cy="1446550"/>
          </a:xfrm>
          <a:prstGeom prst="rect">
            <a:avLst/>
          </a:prstGeom>
          <a:noFill/>
        </p:spPr>
        <p:txBody>
          <a:bodyPr wrap="square" rtlCol="0">
            <a:spAutoFit/>
          </a:bodyPr>
          <a:lstStyle/>
          <a:p>
            <a:r>
              <a:rPr lang="en-US" sz="4400" dirty="0">
                <a:solidFill>
                  <a:schemeClr val="accent2"/>
                </a:solidFill>
              </a:rPr>
              <a:t>20 Mins</a:t>
            </a:r>
          </a:p>
        </p:txBody>
      </p:sp>
      <p:sp>
        <p:nvSpPr>
          <p:cNvPr id="17" name="Rectangle 16">
            <a:extLst>
              <a:ext uri="{FF2B5EF4-FFF2-40B4-BE49-F238E27FC236}">
                <a16:creationId xmlns:a16="http://schemas.microsoft.com/office/drawing/2014/main" id="{0BF7E464-4487-4C82-AC10-8AD725F820FD}"/>
              </a:ext>
            </a:extLst>
          </p:cNvPr>
          <p:cNvSpPr/>
          <p:nvPr/>
        </p:nvSpPr>
        <p:spPr>
          <a:xfrm>
            <a:off x="6753103" y="2375065"/>
            <a:ext cx="635437" cy="1555669"/>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24E5E1D-32D2-44F6-AB5D-4E4258F0D3DF}"/>
              </a:ext>
            </a:extLst>
          </p:cNvPr>
          <p:cNvSpPr/>
          <p:nvPr/>
        </p:nvSpPr>
        <p:spPr>
          <a:xfrm>
            <a:off x="7394156" y="3930735"/>
            <a:ext cx="635437" cy="510638"/>
          </a:xfrm>
          <a:prstGeom prst="rect">
            <a:avLst/>
          </a:prstGeom>
          <a:pattFill prst="wdDnDiag">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9" name="Rectangle 18">
            <a:extLst>
              <a:ext uri="{FF2B5EF4-FFF2-40B4-BE49-F238E27FC236}">
                <a16:creationId xmlns:a16="http://schemas.microsoft.com/office/drawing/2014/main" id="{6EE2AAC4-86FA-461D-BFAE-63BBF4F31134}"/>
              </a:ext>
            </a:extLst>
          </p:cNvPr>
          <p:cNvSpPr/>
          <p:nvPr/>
        </p:nvSpPr>
        <p:spPr>
          <a:xfrm>
            <a:off x="8029592" y="4441371"/>
            <a:ext cx="635437" cy="1567543"/>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ABB5D705-6951-49BD-BCC7-ED39646B61F9}"/>
              </a:ext>
            </a:extLst>
          </p:cNvPr>
          <p:cNvSpPr/>
          <p:nvPr/>
        </p:nvSpPr>
        <p:spPr>
          <a:xfrm>
            <a:off x="8665029" y="6008914"/>
            <a:ext cx="635437" cy="498763"/>
          </a:xfrm>
          <a:prstGeom prst="rect">
            <a:avLst/>
          </a:prstGeom>
          <a:pattFill prst="wdDnDiag">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 descr="light road green red beacon yellow lighting circle road sign sphere wait paradox caution organ attention go unreal absurdity rules absurd traffic lights light signal nonsense abnormal regulate rules of the road traffic signal astronomical object opposition toggle traffic light signal unrealistic confusing">
            <a:extLst>
              <a:ext uri="{FF2B5EF4-FFF2-40B4-BE49-F238E27FC236}">
                <a16:creationId xmlns:a16="http://schemas.microsoft.com/office/drawing/2014/main" id="{6CD9F3E9-D5C3-4A82-B211-81D60128331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81600" y="3429000"/>
            <a:ext cx="531421" cy="797132"/>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light road green red beacon yellow lighting circle road sign sphere wait paradox caution organ attention go unreal absurdity rules absurd traffic lights light signal nonsense abnormal regulate rules of the road traffic signal astronomical object opposition toggle traffic light signal unrealistic confusing">
            <a:extLst>
              <a:ext uri="{FF2B5EF4-FFF2-40B4-BE49-F238E27FC236}">
                <a16:creationId xmlns:a16="http://schemas.microsoft.com/office/drawing/2014/main" id="{D4417B20-F801-48AF-9897-795F1E0B07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70089" y="5461163"/>
            <a:ext cx="531421" cy="797132"/>
          </a:xfrm>
          <a:prstGeom prst="rect">
            <a:avLst/>
          </a:prstGeom>
          <a:noFill/>
          <a:extLst>
            <a:ext uri="{909E8E84-426E-40DD-AFC4-6F175D3DCCD1}">
              <a14:hiddenFill xmlns:a14="http://schemas.microsoft.com/office/drawing/2010/main">
                <a:solidFill>
                  <a:srgbClr val="FFFFFF"/>
                </a:solidFill>
              </a14:hiddenFill>
            </a:ext>
          </a:extLst>
        </p:spPr>
      </p:pic>
      <p:sp>
        <p:nvSpPr>
          <p:cNvPr id="23" name="Right Brace 22">
            <a:extLst>
              <a:ext uri="{FF2B5EF4-FFF2-40B4-BE49-F238E27FC236}">
                <a16:creationId xmlns:a16="http://schemas.microsoft.com/office/drawing/2014/main" id="{1F3747C6-9EDA-4526-B355-03F78546166E}"/>
              </a:ext>
            </a:extLst>
          </p:cNvPr>
          <p:cNvSpPr/>
          <p:nvPr/>
        </p:nvSpPr>
        <p:spPr>
          <a:xfrm>
            <a:off x="9484428" y="2375066"/>
            <a:ext cx="954897" cy="4132611"/>
          </a:xfrm>
          <a:prstGeom prst="rightBrace">
            <a:avLst/>
          </a:prstGeom>
          <a:ln w="4445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4" name="TextBox 23">
            <a:extLst>
              <a:ext uri="{FF2B5EF4-FFF2-40B4-BE49-F238E27FC236}">
                <a16:creationId xmlns:a16="http://schemas.microsoft.com/office/drawing/2014/main" id="{15C4EC2B-64F4-486E-AAA8-5D7925DCBBB7}"/>
              </a:ext>
            </a:extLst>
          </p:cNvPr>
          <p:cNvSpPr txBox="1"/>
          <p:nvPr/>
        </p:nvSpPr>
        <p:spPr>
          <a:xfrm>
            <a:off x="10755301" y="3718096"/>
            <a:ext cx="1330036" cy="1446550"/>
          </a:xfrm>
          <a:prstGeom prst="rect">
            <a:avLst/>
          </a:prstGeom>
          <a:noFill/>
        </p:spPr>
        <p:txBody>
          <a:bodyPr wrap="square" rtlCol="0">
            <a:spAutoFit/>
          </a:bodyPr>
          <a:lstStyle/>
          <a:p>
            <a:r>
              <a:rPr lang="en-US" sz="4400" dirty="0">
                <a:solidFill>
                  <a:schemeClr val="accent1"/>
                </a:solidFill>
              </a:rPr>
              <a:t>20 Mins</a:t>
            </a:r>
          </a:p>
        </p:txBody>
      </p:sp>
    </p:spTree>
    <p:extLst>
      <p:ext uri="{BB962C8B-B14F-4D97-AF65-F5344CB8AC3E}">
        <p14:creationId xmlns:p14="http://schemas.microsoft.com/office/powerpoint/2010/main" val="780147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56"/>
                                        </p:tgtEl>
                                        <p:attrNameLst>
                                          <p:attrName>style.visibility</p:attrName>
                                        </p:attrNameLst>
                                      </p:cBhvr>
                                      <p:to>
                                        <p:strVal val="visible"/>
                                      </p:to>
                                    </p:set>
                                    <p:animEffect transition="in" filter="fade">
                                      <p:cBhvr>
                                        <p:cTn id="7" dur="500"/>
                                        <p:tgtEl>
                                          <p:spTgt spid="205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par>
                                <p:cTn id="23" presetID="10" presetClass="entr" presetSubtype="0" fill="hold" nodeType="with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500"/>
                                        <p:tgtEl>
                                          <p:spTgt spid="21"/>
                                        </p:tgtEl>
                                      </p:cBhvr>
                                    </p:animEffect>
                                  </p:childTnLst>
                                </p:cTn>
                              </p:par>
                              <p:par>
                                <p:cTn id="26" presetID="10" presetClass="entr" presetSubtype="0" fill="hold" nodeType="with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500"/>
                                        <p:tgtEl>
                                          <p:spTgt spid="2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500"/>
                                        <p:tgtEl>
                                          <p:spTgt spid="2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fade">
                                      <p:cBhvr>
                                        <p:cTn id="34"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7" grpId="0" animBg="1"/>
      <p:bldP spid="18" grpId="0" animBg="1"/>
      <p:bldP spid="19" grpId="0" animBg="1"/>
      <p:bldP spid="20" grpId="0" animBg="1"/>
      <p:bldP spid="23" grpId="0" animBg="1"/>
      <p:bldP spid="2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1F66B0-DAE3-45F2-B608-07682817589F}"/>
              </a:ext>
            </a:extLst>
          </p:cNvPr>
          <p:cNvSpPr txBox="1"/>
          <p:nvPr/>
        </p:nvSpPr>
        <p:spPr>
          <a:xfrm>
            <a:off x="2464981" y="2028616"/>
            <a:ext cx="7262037" cy="2800767"/>
          </a:xfrm>
          <a:prstGeom prst="rect">
            <a:avLst/>
          </a:prstGeom>
          <a:noFill/>
        </p:spPr>
        <p:txBody>
          <a:bodyPr wrap="square" rtlCol="0">
            <a:spAutoFit/>
          </a:bodyPr>
          <a:lstStyle/>
          <a:p>
            <a:pPr algn="ctr"/>
            <a:r>
              <a:rPr lang="en-US" sz="4400" dirty="0">
                <a:solidFill>
                  <a:schemeClr val="bg2"/>
                </a:solidFill>
              </a:rPr>
              <a:t>I’m really just known for</a:t>
            </a:r>
          </a:p>
          <a:p>
            <a:pPr algn="ctr"/>
            <a:endParaRPr lang="en-US" sz="4400" dirty="0">
              <a:solidFill>
                <a:schemeClr val="bg2"/>
              </a:solidFill>
            </a:endParaRPr>
          </a:p>
          <a:p>
            <a:pPr algn="ctr"/>
            <a:r>
              <a:rPr lang="en-US" sz="8800" b="1" dirty="0">
                <a:solidFill>
                  <a:schemeClr val="accent2"/>
                </a:solidFill>
              </a:rPr>
              <a:t>SPREADSHEETS</a:t>
            </a:r>
            <a:endParaRPr lang="en-US" sz="4400" b="1" dirty="0">
              <a:solidFill>
                <a:schemeClr val="accent2"/>
              </a:solidFill>
            </a:endParaRPr>
          </a:p>
        </p:txBody>
      </p:sp>
    </p:spTree>
    <p:extLst>
      <p:ext uri="{BB962C8B-B14F-4D97-AF65-F5344CB8AC3E}">
        <p14:creationId xmlns:p14="http://schemas.microsoft.com/office/powerpoint/2010/main" val="416255632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C7492-9F31-4299-BA76-F341F6858005}"/>
              </a:ext>
            </a:extLst>
          </p:cNvPr>
          <p:cNvSpPr>
            <a:spLocks noGrp="1"/>
          </p:cNvSpPr>
          <p:nvPr>
            <p:ph type="title"/>
          </p:nvPr>
        </p:nvSpPr>
        <p:spPr/>
        <p:txBody>
          <a:bodyPr/>
          <a:lstStyle/>
          <a:p>
            <a:r>
              <a:rPr lang="en-US" dirty="0">
                <a:solidFill>
                  <a:schemeClr val="accent2"/>
                </a:solidFill>
              </a:rPr>
              <a:t>Story Points </a:t>
            </a:r>
            <a:r>
              <a:rPr lang="en-US" dirty="0">
                <a:solidFill>
                  <a:schemeClr val="bg2"/>
                </a:solidFill>
              </a:rPr>
              <a:t>or </a:t>
            </a:r>
            <a:r>
              <a:rPr lang="en-US" dirty="0">
                <a:solidFill>
                  <a:schemeClr val="accent1"/>
                </a:solidFill>
              </a:rPr>
              <a:t>Item Count </a:t>
            </a:r>
            <a:r>
              <a:rPr lang="en-US" dirty="0">
                <a:solidFill>
                  <a:schemeClr val="bg2"/>
                </a:solidFill>
              </a:rPr>
              <a:t>Forecast Better?</a:t>
            </a:r>
          </a:p>
        </p:txBody>
      </p:sp>
      <p:sp>
        <p:nvSpPr>
          <p:cNvPr id="3" name="Text Placeholder 2">
            <a:extLst>
              <a:ext uri="{FF2B5EF4-FFF2-40B4-BE49-F238E27FC236}">
                <a16:creationId xmlns:a16="http://schemas.microsoft.com/office/drawing/2014/main" id="{B0089C50-2A66-48A0-BFD7-C8DB14FF3DCE}"/>
              </a:ext>
            </a:extLst>
          </p:cNvPr>
          <p:cNvSpPr>
            <a:spLocks noGrp="1"/>
          </p:cNvSpPr>
          <p:nvPr>
            <p:ph type="body" idx="1"/>
          </p:nvPr>
        </p:nvSpPr>
        <p:spPr>
          <a:xfrm>
            <a:off x="839788" y="1526786"/>
            <a:ext cx="5157787" cy="823912"/>
          </a:xfrm>
        </p:spPr>
        <p:txBody>
          <a:bodyPr>
            <a:normAutofit/>
          </a:bodyPr>
          <a:lstStyle/>
          <a:p>
            <a:r>
              <a:rPr lang="en-US" sz="2800" dirty="0">
                <a:solidFill>
                  <a:schemeClr val="accent2"/>
                </a:solidFill>
              </a:rPr>
              <a:t>Story Points Work Better…</a:t>
            </a:r>
          </a:p>
        </p:txBody>
      </p:sp>
      <p:sp>
        <p:nvSpPr>
          <p:cNvPr id="4" name="Content Placeholder 3">
            <a:extLst>
              <a:ext uri="{FF2B5EF4-FFF2-40B4-BE49-F238E27FC236}">
                <a16:creationId xmlns:a16="http://schemas.microsoft.com/office/drawing/2014/main" id="{67FD1991-5DA2-4BD7-9F8D-F5881FE1F326}"/>
              </a:ext>
            </a:extLst>
          </p:cNvPr>
          <p:cNvSpPr>
            <a:spLocks noGrp="1"/>
          </p:cNvSpPr>
          <p:nvPr>
            <p:ph sz="half" idx="2"/>
          </p:nvPr>
        </p:nvSpPr>
        <p:spPr>
          <a:xfrm>
            <a:off x="839788" y="2350698"/>
            <a:ext cx="5157787" cy="1746291"/>
          </a:xfrm>
        </p:spPr>
        <p:txBody>
          <a:bodyPr>
            <a:normAutofit/>
          </a:bodyPr>
          <a:lstStyle/>
          <a:p>
            <a:r>
              <a:rPr lang="en-US" dirty="0">
                <a:solidFill>
                  <a:schemeClr val="bg2"/>
                </a:solidFill>
              </a:rPr>
              <a:t>Development Time &gt; Delays</a:t>
            </a:r>
          </a:p>
          <a:p>
            <a:pPr lvl="1"/>
            <a:r>
              <a:rPr lang="en-US" dirty="0">
                <a:solidFill>
                  <a:schemeClr val="bg2"/>
                </a:solidFill>
              </a:rPr>
              <a:t>Few Dependencies</a:t>
            </a:r>
          </a:p>
          <a:p>
            <a:pPr lvl="1"/>
            <a:r>
              <a:rPr lang="en-US" dirty="0">
                <a:solidFill>
                  <a:schemeClr val="bg2"/>
                </a:solidFill>
              </a:rPr>
              <a:t>Flexible capacity / Dedicated staff</a:t>
            </a:r>
          </a:p>
        </p:txBody>
      </p:sp>
      <p:sp>
        <p:nvSpPr>
          <p:cNvPr id="5" name="Text Placeholder 4">
            <a:extLst>
              <a:ext uri="{FF2B5EF4-FFF2-40B4-BE49-F238E27FC236}">
                <a16:creationId xmlns:a16="http://schemas.microsoft.com/office/drawing/2014/main" id="{D4E12D12-C45B-4DBA-A460-B00A37985CA9}"/>
              </a:ext>
            </a:extLst>
          </p:cNvPr>
          <p:cNvSpPr>
            <a:spLocks noGrp="1"/>
          </p:cNvSpPr>
          <p:nvPr>
            <p:ph type="body" sz="quarter" idx="3"/>
          </p:nvPr>
        </p:nvSpPr>
        <p:spPr>
          <a:xfrm>
            <a:off x="6172200" y="1526786"/>
            <a:ext cx="5183188" cy="823912"/>
          </a:xfrm>
        </p:spPr>
        <p:txBody>
          <a:bodyPr>
            <a:normAutofit/>
          </a:bodyPr>
          <a:lstStyle/>
          <a:p>
            <a:r>
              <a:rPr lang="en-US" sz="2800" dirty="0">
                <a:solidFill>
                  <a:schemeClr val="accent1"/>
                </a:solidFill>
              </a:rPr>
              <a:t>Item Count Works Better…</a:t>
            </a:r>
          </a:p>
        </p:txBody>
      </p:sp>
      <p:sp>
        <p:nvSpPr>
          <p:cNvPr id="6" name="Content Placeholder 5">
            <a:extLst>
              <a:ext uri="{FF2B5EF4-FFF2-40B4-BE49-F238E27FC236}">
                <a16:creationId xmlns:a16="http://schemas.microsoft.com/office/drawing/2014/main" id="{8D982E6B-1F52-405B-9390-A1744CED414C}"/>
              </a:ext>
            </a:extLst>
          </p:cNvPr>
          <p:cNvSpPr>
            <a:spLocks noGrp="1"/>
          </p:cNvSpPr>
          <p:nvPr>
            <p:ph sz="quarter" idx="4"/>
          </p:nvPr>
        </p:nvSpPr>
        <p:spPr>
          <a:xfrm>
            <a:off x="6172200" y="2350698"/>
            <a:ext cx="5183188" cy="1746291"/>
          </a:xfrm>
        </p:spPr>
        <p:txBody>
          <a:bodyPr>
            <a:normAutofit/>
          </a:bodyPr>
          <a:lstStyle/>
          <a:p>
            <a:r>
              <a:rPr lang="en-US" dirty="0">
                <a:solidFill>
                  <a:schemeClr val="bg2"/>
                </a:solidFill>
              </a:rPr>
              <a:t>Delays &gt; Development Time</a:t>
            </a:r>
          </a:p>
          <a:p>
            <a:pPr lvl="1"/>
            <a:r>
              <a:rPr lang="en-US" dirty="0">
                <a:solidFill>
                  <a:schemeClr val="bg2"/>
                </a:solidFill>
              </a:rPr>
              <a:t>Many Dependencies</a:t>
            </a:r>
          </a:p>
          <a:p>
            <a:pPr lvl="1"/>
            <a:r>
              <a:rPr lang="en-US" dirty="0">
                <a:solidFill>
                  <a:schemeClr val="bg2"/>
                </a:solidFill>
              </a:rPr>
              <a:t>Constrained capacity / Shared staff</a:t>
            </a:r>
          </a:p>
        </p:txBody>
      </p:sp>
      <p:sp>
        <p:nvSpPr>
          <p:cNvPr id="7" name="Text Placeholder 2">
            <a:extLst>
              <a:ext uri="{FF2B5EF4-FFF2-40B4-BE49-F238E27FC236}">
                <a16:creationId xmlns:a16="http://schemas.microsoft.com/office/drawing/2014/main" id="{E82B2B82-23EC-4FCA-A1A9-9BED84C0E085}"/>
              </a:ext>
            </a:extLst>
          </p:cNvPr>
          <p:cNvSpPr txBox="1">
            <a:spLocks/>
          </p:cNvSpPr>
          <p:nvPr/>
        </p:nvSpPr>
        <p:spPr>
          <a:xfrm>
            <a:off x="839788" y="4163102"/>
            <a:ext cx="5157787"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sz="2800" dirty="0">
                <a:solidFill>
                  <a:schemeClr val="accent2"/>
                </a:solidFill>
              </a:rPr>
              <a:t>Why?</a:t>
            </a:r>
          </a:p>
        </p:txBody>
      </p:sp>
      <p:sp>
        <p:nvSpPr>
          <p:cNvPr id="8" name="Content Placeholder 3">
            <a:extLst>
              <a:ext uri="{FF2B5EF4-FFF2-40B4-BE49-F238E27FC236}">
                <a16:creationId xmlns:a16="http://schemas.microsoft.com/office/drawing/2014/main" id="{E4206B2E-1A80-43CD-91E2-18E26802776C}"/>
              </a:ext>
            </a:extLst>
          </p:cNvPr>
          <p:cNvSpPr txBox="1">
            <a:spLocks/>
          </p:cNvSpPr>
          <p:nvPr/>
        </p:nvSpPr>
        <p:spPr>
          <a:xfrm>
            <a:off x="839788" y="4987014"/>
            <a:ext cx="5157787" cy="173148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2"/>
                </a:solidFill>
              </a:rPr>
              <a:t>Development time dominates the lead time to release</a:t>
            </a:r>
          </a:p>
          <a:p>
            <a:r>
              <a:rPr lang="en-US" dirty="0">
                <a:solidFill>
                  <a:schemeClr val="bg2"/>
                </a:solidFill>
              </a:rPr>
              <a:t>Error introduced by assuming all similar sized items can be huge</a:t>
            </a:r>
          </a:p>
          <a:p>
            <a:pPr marL="0" indent="0">
              <a:buFont typeface="Arial" panose="020B0604020202020204" pitchFamily="34" charset="0"/>
              <a:buNone/>
            </a:pPr>
            <a:endParaRPr lang="en-US" dirty="0">
              <a:solidFill>
                <a:schemeClr val="bg2"/>
              </a:solidFill>
            </a:endParaRPr>
          </a:p>
        </p:txBody>
      </p:sp>
      <p:sp>
        <p:nvSpPr>
          <p:cNvPr id="9" name="Text Placeholder 4">
            <a:extLst>
              <a:ext uri="{FF2B5EF4-FFF2-40B4-BE49-F238E27FC236}">
                <a16:creationId xmlns:a16="http://schemas.microsoft.com/office/drawing/2014/main" id="{AC8D1C60-F0DF-497E-9124-B602E71D368D}"/>
              </a:ext>
            </a:extLst>
          </p:cNvPr>
          <p:cNvSpPr txBox="1">
            <a:spLocks/>
          </p:cNvSpPr>
          <p:nvPr/>
        </p:nvSpPr>
        <p:spPr>
          <a:xfrm>
            <a:off x="6172200" y="4163102"/>
            <a:ext cx="5183188"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sz="2800" dirty="0">
                <a:solidFill>
                  <a:schemeClr val="accent1"/>
                </a:solidFill>
              </a:rPr>
              <a:t>Why?</a:t>
            </a:r>
          </a:p>
        </p:txBody>
      </p:sp>
      <p:sp>
        <p:nvSpPr>
          <p:cNvPr id="10" name="Content Placeholder 5">
            <a:extLst>
              <a:ext uri="{FF2B5EF4-FFF2-40B4-BE49-F238E27FC236}">
                <a16:creationId xmlns:a16="http://schemas.microsoft.com/office/drawing/2014/main" id="{1010DDE7-F415-4198-B393-F59E8D17D779}"/>
              </a:ext>
            </a:extLst>
          </p:cNvPr>
          <p:cNvSpPr txBox="1">
            <a:spLocks/>
          </p:cNvSpPr>
          <p:nvPr/>
        </p:nvSpPr>
        <p:spPr>
          <a:xfrm>
            <a:off x="6172200" y="4987014"/>
            <a:ext cx="5183188" cy="173148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2"/>
                </a:solidFill>
              </a:rPr>
              <a:t>Delay time(s) dominates the lead time to release</a:t>
            </a:r>
          </a:p>
          <a:p>
            <a:r>
              <a:rPr lang="en-US" dirty="0">
                <a:solidFill>
                  <a:schemeClr val="bg2"/>
                </a:solidFill>
              </a:rPr>
              <a:t>Error introduced by story point size estimates can be huge</a:t>
            </a:r>
          </a:p>
        </p:txBody>
      </p:sp>
    </p:spTree>
    <p:extLst>
      <p:ext uri="{BB962C8B-B14F-4D97-AF65-F5344CB8AC3E}">
        <p14:creationId xmlns:p14="http://schemas.microsoft.com/office/powerpoint/2010/main" val="990309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500"/>
                                        <p:tgtEl>
                                          <p:spTgt spid="4">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Effect transition="in" filter="fade">
                                      <p:cBhvr>
                                        <p:cTn id="13" dur="500"/>
                                        <p:tgtEl>
                                          <p:spTgt spid="4">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
                                            <p:txEl>
                                              <p:pRg st="2" end="2"/>
                                            </p:txEl>
                                          </p:spTgt>
                                        </p:tgtEl>
                                        <p:attrNameLst>
                                          <p:attrName>style.visibility</p:attrName>
                                        </p:attrNameLst>
                                      </p:cBhvr>
                                      <p:to>
                                        <p:strVal val="visible"/>
                                      </p:to>
                                    </p:set>
                                    <p:animEffect transition="in" filter="fade">
                                      <p:cBhvr>
                                        <p:cTn id="16" dur="500"/>
                                        <p:tgtEl>
                                          <p:spTgt spid="4">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5">
                                            <p:txEl>
                                              <p:pRg st="0" end="0"/>
                                            </p:txEl>
                                          </p:spTgt>
                                        </p:tgtEl>
                                        <p:attrNameLst>
                                          <p:attrName>style.visibility</p:attrName>
                                        </p:attrNameLst>
                                      </p:cBhvr>
                                      <p:to>
                                        <p:strVal val="visible"/>
                                      </p:to>
                                    </p:set>
                                    <p:animEffect transition="in" filter="fade">
                                      <p:cBhvr>
                                        <p:cTn id="29" dur="500"/>
                                        <p:tgtEl>
                                          <p:spTgt spid="5">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0" end="0"/>
                                            </p:txEl>
                                          </p:spTgt>
                                        </p:tgtEl>
                                        <p:attrNameLst>
                                          <p:attrName>style.visibility</p:attrName>
                                        </p:attrNameLst>
                                      </p:cBhvr>
                                      <p:to>
                                        <p:strVal val="visible"/>
                                      </p:to>
                                    </p:set>
                                    <p:animEffect transition="in" filter="fade">
                                      <p:cBhvr>
                                        <p:cTn id="32" dur="500"/>
                                        <p:tgtEl>
                                          <p:spTgt spid="6">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1" end="1"/>
                                            </p:txEl>
                                          </p:spTgt>
                                        </p:tgtEl>
                                        <p:attrNameLst>
                                          <p:attrName>style.visibility</p:attrName>
                                        </p:attrNameLst>
                                      </p:cBhvr>
                                      <p:to>
                                        <p:strVal val="visible"/>
                                      </p:to>
                                    </p:set>
                                    <p:animEffect transition="in" filter="fade">
                                      <p:cBhvr>
                                        <p:cTn id="35" dur="500"/>
                                        <p:tgtEl>
                                          <p:spTgt spid="6">
                                            <p:txEl>
                                              <p:pRg st="1" end="1"/>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2" end="2"/>
                                            </p:txEl>
                                          </p:spTgt>
                                        </p:tgtEl>
                                        <p:attrNameLst>
                                          <p:attrName>style.visibility</p:attrName>
                                        </p:attrNameLst>
                                      </p:cBhvr>
                                      <p:to>
                                        <p:strVal val="visible"/>
                                      </p:to>
                                    </p:set>
                                    <p:animEffect transition="in" filter="fade">
                                      <p:cBhvr>
                                        <p:cTn id="38" dur="500"/>
                                        <p:tgtEl>
                                          <p:spTgt spid="6">
                                            <p:txEl>
                                              <p:pRg st="2" end="2"/>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500"/>
                                        <p:tgtEl>
                                          <p:spTgt spid="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0"/>
                                        </p:tgtEl>
                                        <p:attrNameLst>
                                          <p:attrName>style.visibility</p:attrName>
                                        </p:attrNameLst>
                                      </p:cBhvr>
                                      <p:to>
                                        <p:strVal val="visible"/>
                                      </p:to>
                                    </p:set>
                                    <p:animEffect transition="in" filter="fade">
                                      <p:cBhvr>
                                        <p:cTn id="4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5" grpId="0" build="p"/>
      <p:bldP spid="6" grpId="0" uiExpand="1" build="p"/>
      <p:bldP spid="7" grpId="0"/>
      <p:bldP spid="8" grpId="0"/>
      <p:bldP spid="9" grpId="0"/>
      <p:bldP spid="10" grpId="0"/>
    </p:bld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B27BA1-C0AB-4BCB-8308-25857F50A019}"/>
              </a:ext>
            </a:extLst>
          </p:cNvPr>
          <p:cNvSpPr txBox="1"/>
          <p:nvPr/>
        </p:nvSpPr>
        <p:spPr>
          <a:xfrm>
            <a:off x="0" y="0"/>
            <a:ext cx="12191999" cy="6555641"/>
          </a:xfrm>
          <a:prstGeom prst="rect">
            <a:avLst/>
          </a:prstGeom>
          <a:noFill/>
        </p:spPr>
        <p:txBody>
          <a:bodyPr wrap="square" rtlCol="0">
            <a:spAutoFit/>
          </a:bodyPr>
          <a:lstStyle/>
          <a:p>
            <a:pPr algn="ctr"/>
            <a:r>
              <a:rPr lang="en-US" sz="7200" dirty="0">
                <a:solidFill>
                  <a:schemeClr val="accent2"/>
                </a:solidFill>
              </a:rPr>
              <a:t>Experiment</a:t>
            </a:r>
          </a:p>
          <a:p>
            <a:pPr algn="ctr"/>
            <a:endParaRPr lang="en-US" sz="7200" dirty="0">
              <a:solidFill>
                <a:schemeClr val="bg2"/>
              </a:solidFill>
            </a:endParaRPr>
          </a:p>
          <a:p>
            <a:pPr algn="ctr"/>
            <a:r>
              <a:rPr lang="en-US" sz="7200" dirty="0">
                <a:solidFill>
                  <a:schemeClr val="bg2"/>
                </a:solidFill>
              </a:rPr>
              <a:t>Hide last “months” data</a:t>
            </a:r>
          </a:p>
          <a:p>
            <a:pPr algn="ctr"/>
            <a:endParaRPr lang="en-US" sz="6000" dirty="0">
              <a:solidFill>
                <a:schemeClr val="bg2"/>
              </a:solidFill>
            </a:endParaRPr>
          </a:p>
          <a:p>
            <a:pPr algn="ctr"/>
            <a:r>
              <a:rPr lang="en-US" sz="7200" dirty="0">
                <a:solidFill>
                  <a:schemeClr val="bg2"/>
                </a:solidFill>
              </a:rPr>
              <a:t>See if you can predict where you are now</a:t>
            </a:r>
          </a:p>
        </p:txBody>
      </p:sp>
    </p:spTree>
    <p:extLst>
      <p:ext uri="{BB962C8B-B14F-4D97-AF65-F5344CB8AC3E}">
        <p14:creationId xmlns:p14="http://schemas.microsoft.com/office/powerpoint/2010/main" val="21062908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2821D02-314A-4B4D-801F-09D5AC0060AE}"/>
              </a:ext>
            </a:extLst>
          </p:cNvPr>
          <p:cNvSpPr txBox="1"/>
          <p:nvPr/>
        </p:nvSpPr>
        <p:spPr>
          <a:xfrm>
            <a:off x="236993" y="292933"/>
            <a:ext cx="11454063" cy="6463308"/>
          </a:xfrm>
          <a:prstGeom prst="rect">
            <a:avLst/>
          </a:prstGeom>
          <a:noFill/>
        </p:spPr>
        <p:txBody>
          <a:bodyPr wrap="square" rtlCol="0">
            <a:spAutoFit/>
          </a:bodyPr>
          <a:lstStyle/>
          <a:p>
            <a:pPr algn="ctr"/>
            <a:r>
              <a:rPr lang="en-US" sz="13800" dirty="0">
                <a:solidFill>
                  <a:schemeClr val="bg2"/>
                </a:solidFill>
              </a:rPr>
              <a:t>Yeah, but </a:t>
            </a:r>
            <a:r>
              <a:rPr lang="en-US" sz="13800" dirty="0">
                <a:solidFill>
                  <a:schemeClr val="accent2"/>
                </a:solidFill>
              </a:rPr>
              <a:t>How much </a:t>
            </a:r>
            <a:r>
              <a:rPr lang="en-US" sz="13800" dirty="0">
                <a:solidFill>
                  <a:schemeClr val="bg2"/>
                </a:solidFill>
              </a:rPr>
              <a:t>data </a:t>
            </a:r>
            <a:br>
              <a:rPr lang="en-US" sz="13800" dirty="0">
                <a:solidFill>
                  <a:schemeClr val="bg2"/>
                </a:solidFill>
              </a:rPr>
            </a:br>
            <a:r>
              <a:rPr lang="en-US" sz="13800" dirty="0">
                <a:solidFill>
                  <a:schemeClr val="bg2"/>
                </a:solidFill>
              </a:rPr>
              <a:t>do I need?</a:t>
            </a:r>
          </a:p>
        </p:txBody>
      </p:sp>
    </p:spTree>
    <p:extLst>
      <p:ext uri="{BB962C8B-B14F-4D97-AF65-F5344CB8AC3E}">
        <p14:creationId xmlns:p14="http://schemas.microsoft.com/office/powerpoint/2010/main" val="263866632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B43E27B4-97FD-4359-9842-6DCEC0D72D23}"/>
              </a:ext>
            </a:extLst>
          </p:cNvPr>
          <p:cNvGraphicFramePr>
            <a:graphicFrameLocks/>
          </p:cNvGraphicFramePr>
          <p:nvPr>
            <p:extLst>
              <p:ext uri="{D42A27DB-BD31-4B8C-83A1-F6EECF244321}">
                <p14:modId xmlns:p14="http://schemas.microsoft.com/office/powerpoint/2010/main" val="1781280631"/>
              </p:ext>
            </p:extLst>
          </p:nvPr>
        </p:nvGraphicFramePr>
        <p:xfrm>
          <a:off x="368968" y="376989"/>
          <a:ext cx="11518232" cy="6136106"/>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8AAA0B73-D1B6-4C8B-83F3-03D9686E6E2E}"/>
              </a:ext>
            </a:extLst>
          </p:cNvPr>
          <p:cNvSpPr txBox="1"/>
          <p:nvPr/>
        </p:nvSpPr>
        <p:spPr>
          <a:xfrm>
            <a:off x="2086984" y="585536"/>
            <a:ext cx="9983096" cy="1446550"/>
          </a:xfrm>
          <a:prstGeom prst="rect">
            <a:avLst/>
          </a:prstGeom>
          <a:noFill/>
        </p:spPr>
        <p:txBody>
          <a:bodyPr wrap="square" rtlCol="0">
            <a:spAutoFit/>
          </a:bodyPr>
          <a:lstStyle/>
          <a:p>
            <a:r>
              <a:rPr lang="en-US" sz="4400" dirty="0">
                <a:solidFill>
                  <a:schemeClr val="bg2"/>
                </a:solidFill>
              </a:rPr>
              <a:t>What is the </a:t>
            </a:r>
            <a:r>
              <a:rPr lang="en-US" sz="4400" u="sng" dirty="0">
                <a:solidFill>
                  <a:schemeClr val="bg2"/>
                </a:solidFill>
              </a:rPr>
              <a:t>chance</a:t>
            </a:r>
            <a:r>
              <a:rPr lang="en-US" sz="4400" dirty="0">
                <a:solidFill>
                  <a:schemeClr val="bg2"/>
                </a:solidFill>
              </a:rPr>
              <a:t> the next sample tells me something new about the actual data?</a:t>
            </a:r>
          </a:p>
        </p:txBody>
      </p:sp>
      <p:sp>
        <p:nvSpPr>
          <p:cNvPr id="4" name="Callout: Line with Border and Accent Bar 3">
            <a:extLst>
              <a:ext uri="{FF2B5EF4-FFF2-40B4-BE49-F238E27FC236}">
                <a16:creationId xmlns:a16="http://schemas.microsoft.com/office/drawing/2014/main" id="{294C7C4A-8F0F-45A7-B20C-59C35CBE0ADB}"/>
              </a:ext>
            </a:extLst>
          </p:cNvPr>
          <p:cNvSpPr/>
          <p:nvPr/>
        </p:nvSpPr>
        <p:spPr>
          <a:xfrm>
            <a:off x="5013156" y="3579713"/>
            <a:ext cx="6809875" cy="646331"/>
          </a:xfrm>
          <a:prstGeom prst="accentBorderCallout1">
            <a:avLst>
              <a:gd name="adj1" fmla="val 18750"/>
              <a:gd name="adj2" fmla="val -8333"/>
              <a:gd name="adj3" fmla="val 180933"/>
              <a:gd name="adj4" fmla="val -38577"/>
            </a:avLst>
          </a:prstGeom>
          <a:solidFill>
            <a:schemeClr val="bg2"/>
          </a:solidFill>
          <a:ln w="508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r>
              <a:rPr lang="en-US" sz="3200" dirty="0">
                <a:solidFill>
                  <a:schemeClr val="tx1"/>
                </a:solidFill>
              </a:rPr>
              <a:t>At 10 samples, 18% (or 9% for “worse”)</a:t>
            </a:r>
          </a:p>
        </p:txBody>
      </p:sp>
      <p:sp>
        <p:nvSpPr>
          <p:cNvPr id="5" name="Callout: Line with Border and Accent Bar 4">
            <a:extLst>
              <a:ext uri="{FF2B5EF4-FFF2-40B4-BE49-F238E27FC236}">
                <a16:creationId xmlns:a16="http://schemas.microsoft.com/office/drawing/2014/main" id="{EFF12959-AC4D-43B9-A1E7-29D2C292CA04}"/>
              </a:ext>
            </a:extLst>
          </p:cNvPr>
          <p:cNvSpPr/>
          <p:nvPr/>
        </p:nvSpPr>
        <p:spPr>
          <a:xfrm>
            <a:off x="5013157" y="4703299"/>
            <a:ext cx="6785810" cy="646331"/>
          </a:xfrm>
          <a:prstGeom prst="accentBorderCallout1">
            <a:avLst>
              <a:gd name="adj1" fmla="val 18750"/>
              <a:gd name="adj2" fmla="val -8333"/>
              <a:gd name="adj3" fmla="val 94062"/>
              <a:gd name="adj4" fmla="val -24166"/>
            </a:avLst>
          </a:prstGeom>
          <a:solidFill>
            <a:schemeClr val="bg2"/>
          </a:solidFill>
          <a:ln w="476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r>
              <a:rPr lang="en-US" sz="3200" dirty="0">
                <a:solidFill>
                  <a:schemeClr val="tx1"/>
                </a:solidFill>
              </a:rPr>
              <a:t>At 20 samples, 10% (or 5% for “worse”)</a:t>
            </a:r>
          </a:p>
        </p:txBody>
      </p:sp>
    </p:spTree>
    <p:extLst>
      <p:ext uri="{BB962C8B-B14F-4D97-AF65-F5344CB8AC3E}">
        <p14:creationId xmlns:p14="http://schemas.microsoft.com/office/powerpoint/2010/main" val="2966536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man person black and white woman white photography kiss couple romance black monochrome wedding wedding dress bride groom marriage ceremony dress photograph gown veil interaction monochrome photography bridal clothing">
            <a:extLst>
              <a:ext uri="{FF2B5EF4-FFF2-40B4-BE49-F238E27FC236}">
                <a16:creationId xmlns:a16="http://schemas.microsoft.com/office/drawing/2014/main" id="{D2A97D3A-5E91-47E5-9092-10BB834DCA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710184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EF77DDD-AF1F-4DB9-9C6D-1DC88A28164D}"/>
              </a:ext>
            </a:extLst>
          </p:cNvPr>
          <p:cNvSpPr txBox="1"/>
          <p:nvPr/>
        </p:nvSpPr>
        <p:spPr>
          <a:xfrm>
            <a:off x="346958" y="59689"/>
            <a:ext cx="7074567" cy="1446550"/>
          </a:xfrm>
          <a:prstGeom prst="rect">
            <a:avLst/>
          </a:prstGeom>
          <a:noFill/>
        </p:spPr>
        <p:txBody>
          <a:bodyPr wrap="square" rtlCol="0">
            <a:spAutoFit/>
          </a:bodyPr>
          <a:lstStyle/>
          <a:p>
            <a:r>
              <a:rPr lang="en-US" sz="4400" b="1" dirty="0"/>
              <a:t>Never marry before 7</a:t>
            </a:r>
          </a:p>
          <a:p>
            <a:r>
              <a:rPr lang="en-US" sz="4400" b="1" dirty="0"/>
              <a:t>Marry the best of the first 11</a:t>
            </a:r>
          </a:p>
        </p:txBody>
      </p:sp>
    </p:spTree>
    <p:extLst>
      <p:ext uri="{BB962C8B-B14F-4D97-AF65-F5344CB8AC3E}">
        <p14:creationId xmlns:p14="http://schemas.microsoft.com/office/powerpoint/2010/main" val="1991433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56C4ECB-60CC-42B0-8571-C7C0E2D20258}"/>
              </a:ext>
            </a:extLst>
          </p:cNvPr>
          <p:cNvSpPr txBox="1"/>
          <p:nvPr/>
        </p:nvSpPr>
        <p:spPr>
          <a:xfrm>
            <a:off x="772998" y="348792"/>
            <a:ext cx="10162095" cy="1754326"/>
          </a:xfrm>
          <a:prstGeom prst="rect">
            <a:avLst/>
          </a:prstGeom>
          <a:noFill/>
        </p:spPr>
        <p:txBody>
          <a:bodyPr wrap="square" rtlCol="0">
            <a:spAutoFit/>
          </a:bodyPr>
          <a:lstStyle/>
          <a:p>
            <a:pPr algn="ctr"/>
            <a:r>
              <a:rPr lang="en-US" sz="5400" dirty="0">
                <a:solidFill>
                  <a:schemeClr val="bg2"/>
                </a:solidFill>
              </a:rPr>
              <a:t>When </a:t>
            </a:r>
            <a:r>
              <a:rPr lang="en-US" sz="5400" dirty="0">
                <a:solidFill>
                  <a:schemeClr val="accent2"/>
                </a:solidFill>
              </a:rPr>
              <a:t>forecasting</a:t>
            </a:r>
            <a:r>
              <a:rPr lang="en-US" sz="5400" dirty="0">
                <a:solidFill>
                  <a:schemeClr val="bg2"/>
                </a:solidFill>
              </a:rPr>
              <a:t> using historical velocity or throughput data</a:t>
            </a:r>
          </a:p>
        </p:txBody>
      </p:sp>
      <p:sp>
        <p:nvSpPr>
          <p:cNvPr id="3" name="TextBox 2">
            <a:extLst>
              <a:ext uri="{FF2B5EF4-FFF2-40B4-BE49-F238E27FC236}">
                <a16:creationId xmlns:a16="http://schemas.microsoft.com/office/drawing/2014/main" id="{FA77A8DC-4F32-4BD8-80EE-29C7C851DD6A}"/>
              </a:ext>
            </a:extLst>
          </p:cNvPr>
          <p:cNvSpPr txBox="1"/>
          <p:nvPr/>
        </p:nvSpPr>
        <p:spPr>
          <a:xfrm>
            <a:off x="857839" y="2857893"/>
            <a:ext cx="10162095" cy="3416320"/>
          </a:xfrm>
          <a:prstGeom prst="rect">
            <a:avLst/>
          </a:prstGeom>
          <a:noFill/>
        </p:spPr>
        <p:txBody>
          <a:bodyPr wrap="square" rtlCol="0">
            <a:spAutoFit/>
          </a:bodyPr>
          <a:lstStyle/>
          <a:p>
            <a:pPr algn="ctr"/>
            <a:r>
              <a:rPr lang="en-US" sz="5400" dirty="0">
                <a:solidFill>
                  <a:schemeClr val="bg2"/>
                </a:solidFill>
              </a:rPr>
              <a:t>Use the </a:t>
            </a:r>
            <a:r>
              <a:rPr lang="en-US" sz="5400" b="1" dirty="0">
                <a:solidFill>
                  <a:schemeClr val="accent2"/>
                </a:solidFill>
              </a:rPr>
              <a:t>most  recent 10 </a:t>
            </a:r>
            <a:r>
              <a:rPr lang="en-US" sz="5400" dirty="0">
                <a:solidFill>
                  <a:schemeClr val="bg2"/>
                </a:solidFill>
              </a:rPr>
              <a:t>samples and delete the rest</a:t>
            </a:r>
          </a:p>
          <a:p>
            <a:pPr algn="ctr"/>
            <a:endParaRPr lang="en-US" sz="5400" dirty="0">
              <a:solidFill>
                <a:schemeClr val="bg2"/>
              </a:solidFill>
            </a:endParaRPr>
          </a:p>
          <a:p>
            <a:pPr algn="ctr"/>
            <a:r>
              <a:rPr lang="en-US" sz="5400" dirty="0">
                <a:solidFill>
                  <a:schemeClr val="bg2"/>
                </a:solidFill>
              </a:rPr>
              <a:t>Stale data erodes context</a:t>
            </a:r>
          </a:p>
        </p:txBody>
      </p:sp>
    </p:spTree>
    <p:extLst>
      <p:ext uri="{BB962C8B-B14F-4D97-AF65-F5344CB8AC3E}">
        <p14:creationId xmlns:p14="http://schemas.microsoft.com/office/powerpoint/2010/main" val="377379182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7E7CEA5-64A2-4A2C-B743-A26E09865677}"/>
              </a:ext>
            </a:extLst>
          </p:cNvPr>
          <p:cNvSpPr txBox="1"/>
          <p:nvPr/>
        </p:nvSpPr>
        <p:spPr>
          <a:xfrm>
            <a:off x="1576945" y="549151"/>
            <a:ext cx="9233618" cy="5401479"/>
          </a:xfrm>
          <a:prstGeom prst="rect">
            <a:avLst/>
          </a:prstGeom>
          <a:noFill/>
        </p:spPr>
        <p:txBody>
          <a:bodyPr wrap="none" rtlCol="0">
            <a:spAutoFit/>
          </a:bodyPr>
          <a:lstStyle/>
          <a:p>
            <a:r>
              <a:rPr lang="en-US" sz="11500" dirty="0">
                <a:solidFill>
                  <a:schemeClr val="bg2"/>
                </a:solidFill>
              </a:rPr>
              <a:t>Dep</a:t>
            </a:r>
          </a:p>
          <a:p>
            <a:r>
              <a:rPr lang="en-US" sz="11500" dirty="0">
                <a:solidFill>
                  <a:schemeClr val="bg2"/>
                </a:solidFill>
              </a:rPr>
              <a:t>        </a:t>
            </a:r>
            <a:r>
              <a:rPr lang="en-US" sz="11500" dirty="0" err="1">
                <a:solidFill>
                  <a:schemeClr val="accent2"/>
                </a:solidFill>
              </a:rPr>
              <a:t>ende</a:t>
            </a:r>
            <a:endParaRPr lang="en-US" sz="11500" dirty="0">
              <a:solidFill>
                <a:schemeClr val="accent2"/>
              </a:solidFill>
            </a:endParaRPr>
          </a:p>
          <a:p>
            <a:r>
              <a:rPr lang="en-US" sz="11500" dirty="0">
                <a:solidFill>
                  <a:schemeClr val="bg2"/>
                </a:solidFill>
              </a:rPr>
              <a:t>                  </a:t>
            </a:r>
            <a:r>
              <a:rPr lang="en-US" sz="11500" dirty="0" err="1">
                <a:solidFill>
                  <a:schemeClr val="bg2"/>
                </a:solidFill>
              </a:rPr>
              <a:t>ncies</a:t>
            </a:r>
            <a:endParaRPr lang="en-US" sz="11500" dirty="0">
              <a:solidFill>
                <a:schemeClr val="bg2"/>
              </a:solidFill>
            </a:endParaRPr>
          </a:p>
        </p:txBody>
      </p:sp>
    </p:spTree>
    <p:extLst>
      <p:ext uri="{BB962C8B-B14F-4D97-AF65-F5344CB8AC3E}">
        <p14:creationId xmlns:p14="http://schemas.microsoft.com/office/powerpoint/2010/main" val="201689276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2F74E750-4ACB-4F0F-BAD0-8BACF9288D41}"/>
              </a:ext>
            </a:extLst>
          </p:cNvPr>
          <p:cNvGraphicFramePr>
            <a:graphicFrameLocks noGrp="1"/>
          </p:cNvGraphicFramePr>
          <p:nvPr>
            <p:extLst>
              <p:ext uri="{D42A27DB-BD31-4B8C-83A1-F6EECF244321}">
                <p14:modId xmlns:p14="http://schemas.microsoft.com/office/powerpoint/2010/main" val="3677192174"/>
              </p:ext>
            </p:extLst>
          </p:nvPr>
        </p:nvGraphicFramePr>
        <p:xfrm>
          <a:off x="3354137" y="726981"/>
          <a:ext cx="8128000" cy="5933440"/>
        </p:xfrm>
        <a:graphic>
          <a:graphicData uri="http://schemas.openxmlformats.org/drawingml/2006/table">
            <a:tbl>
              <a:tblPr>
                <a:tableStyleId>{5C22544A-7EE6-4342-B048-85BDC9FD1C3A}</a:tableStyleId>
              </a:tblPr>
              <a:tblGrid>
                <a:gridCol w="2032000">
                  <a:extLst>
                    <a:ext uri="{9D8B030D-6E8A-4147-A177-3AD203B41FA5}">
                      <a16:colId xmlns:a16="http://schemas.microsoft.com/office/drawing/2014/main" val="2162677549"/>
                    </a:ext>
                  </a:extLst>
                </a:gridCol>
                <a:gridCol w="2032000">
                  <a:extLst>
                    <a:ext uri="{9D8B030D-6E8A-4147-A177-3AD203B41FA5}">
                      <a16:colId xmlns:a16="http://schemas.microsoft.com/office/drawing/2014/main" val="2857690126"/>
                    </a:ext>
                  </a:extLst>
                </a:gridCol>
                <a:gridCol w="2032000">
                  <a:extLst>
                    <a:ext uri="{9D8B030D-6E8A-4147-A177-3AD203B41FA5}">
                      <a16:colId xmlns:a16="http://schemas.microsoft.com/office/drawing/2014/main" val="732599649"/>
                    </a:ext>
                  </a:extLst>
                </a:gridCol>
                <a:gridCol w="2032000">
                  <a:extLst>
                    <a:ext uri="{9D8B030D-6E8A-4147-A177-3AD203B41FA5}">
                      <a16:colId xmlns:a16="http://schemas.microsoft.com/office/drawing/2014/main" val="3739684115"/>
                    </a:ext>
                  </a:extLst>
                </a:gridCol>
              </a:tblGrid>
              <a:tr h="370840">
                <a:tc>
                  <a:txBody>
                    <a:bodyPr/>
                    <a:lstStyle/>
                    <a:p>
                      <a:endParaRPr lang="en-US" dirty="0"/>
                    </a:p>
                  </a:txBody>
                  <a:tcPr>
                    <a:solidFill>
                      <a:schemeClr val="accent1"/>
                    </a:solidFill>
                  </a:tcPr>
                </a:tc>
                <a:tc>
                  <a:txBody>
                    <a:bodyPr/>
                    <a:lstStyle/>
                    <a:p>
                      <a:endParaRPr lang="en-US"/>
                    </a:p>
                  </a:txBody>
                  <a:tcPr>
                    <a:solidFill>
                      <a:schemeClr val="accent1"/>
                    </a:solidFill>
                  </a:tcPr>
                </a:tc>
                <a:tc>
                  <a:txBody>
                    <a:bodyPr/>
                    <a:lstStyle/>
                    <a:p>
                      <a:endParaRPr lang="en-US" dirty="0"/>
                    </a:p>
                  </a:txBody>
                  <a:tcPr>
                    <a:solidFill>
                      <a:schemeClr val="accent1"/>
                    </a:solidFill>
                  </a:tcPr>
                </a:tc>
                <a:tc>
                  <a:txBody>
                    <a:bodyPr/>
                    <a:lstStyle/>
                    <a:p>
                      <a:pPr algn="ctr"/>
                      <a:r>
                        <a:rPr lang="en-US" dirty="0"/>
                        <a:t>ON-TIME</a:t>
                      </a:r>
                    </a:p>
                  </a:txBody>
                  <a:tcPr>
                    <a:solidFill>
                      <a:schemeClr val="accent1"/>
                    </a:solidFill>
                  </a:tcPr>
                </a:tc>
                <a:extLst>
                  <a:ext uri="{0D108BD9-81ED-4DB2-BD59-A6C34878D82A}">
                    <a16:rowId xmlns:a16="http://schemas.microsoft.com/office/drawing/2014/main" val="1934963529"/>
                  </a:ext>
                </a:extLst>
              </a:tr>
              <a:tr h="370840">
                <a:tc>
                  <a:txBody>
                    <a:bodyPr/>
                    <a:lstStyle/>
                    <a:p>
                      <a:endParaRPr lang="en-US" dirty="0"/>
                    </a:p>
                  </a:txBody>
                  <a:tcPr>
                    <a:solidFill>
                      <a:schemeClr val="accent1"/>
                    </a:solidFill>
                  </a:tcPr>
                </a:tc>
                <a:tc>
                  <a:txBody>
                    <a:bodyPr/>
                    <a:lstStyle/>
                    <a:p>
                      <a:endParaRPr lang="en-US"/>
                    </a:p>
                  </a:txBody>
                  <a:tcPr>
                    <a:solidFill>
                      <a:schemeClr val="accent1"/>
                    </a:solidFill>
                  </a:tcPr>
                </a:tc>
                <a:tc>
                  <a:txBody>
                    <a:bodyPr/>
                    <a:lstStyle/>
                    <a:p>
                      <a:endParaRPr lang="en-US" dirty="0"/>
                    </a:p>
                  </a:txBody>
                  <a:tcPr>
                    <a:solidFill>
                      <a:schemeClr val="accent1"/>
                    </a:solidFill>
                  </a:tcPr>
                </a:tc>
                <a:tc>
                  <a:txBody>
                    <a:bodyPr/>
                    <a:lstStyle/>
                    <a:p>
                      <a:pPr algn="ctr"/>
                      <a:r>
                        <a:rPr lang="en-US" dirty="0"/>
                        <a:t>DELAYED</a:t>
                      </a:r>
                    </a:p>
                  </a:txBody>
                  <a:tcPr>
                    <a:solidFill>
                      <a:schemeClr val="accent2"/>
                    </a:solidFill>
                  </a:tcPr>
                </a:tc>
                <a:extLst>
                  <a:ext uri="{0D108BD9-81ED-4DB2-BD59-A6C34878D82A}">
                    <a16:rowId xmlns:a16="http://schemas.microsoft.com/office/drawing/2014/main" val="1695893142"/>
                  </a:ext>
                </a:extLst>
              </a:tr>
              <a:tr h="370840">
                <a:tc>
                  <a:txBody>
                    <a:bodyPr/>
                    <a:lstStyle/>
                    <a:p>
                      <a:endParaRPr lang="en-US" dirty="0"/>
                    </a:p>
                  </a:txBody>
                  <a:tcPr>
                    <a:solidFill>
                      <a:schemeClr val="accent1"/>
                    </a:solidFill>
                  </a:tcPr>
                </a:tc>
                <a:tc>
                  <a:txBody>
                    <a:bodyPr/>
                    <a:lstStyle/>
                    <a:p>
                      <a:endParaRPr lang="en-US" dirty="0"/>
                    </a:p>
                  </a:txBody>
                  <a:tcPr>
                    <a:solidFill>
                      <a:schemeClr val="accent1"/>
                    </a:solidFill>
                  </a:tcPr>
                </a:tc>
                <a:tc>
                  <a:txBody>
                    <a:bodyPr/>
                    <a:lstStyle/>
                    <a:p>
                      <a:endParaRPr lang="en-US" dirty="0"/>
                    </a:p>
                  </a:txBody>
                  <a:tcPr>
                    <a:solidFill>
                      <a:schemeClr val="accent2"/>
                    </a:solidFill>
                  </a:tcPr>
                </a:tc>
                <a:tc>
                  <a:txBody>
                    <a:bodyPr/>
                    <a:lstStyle/>
                    <a:p>
                      <a:endParaRPr lang="en-US" dirty="0"/>
                    </a:p>
                  </a:txBody>
                  <a:tcPr>
                    <a:solidFill>
                      <a:schemeClr val="accent1"/>
                    </a:solidFill>
                  </a:tcPr>
                </a:tc>
                <a:extLst>
                  <a:ext uri="{0D108BD9-81ED-4DB2-BD59-A6C34878D82A}">
                    <a16:rowId xmlns:a16="http://schemas.microsoft.com/office/drawing/2014/main" val="813797299"/>
                  </a:ext>
                </a:extLst>
              </a:tr>
              <a:tr h="370840">
                <a:tc>
                  <a:txBody>
                    <a:bodyPr/>
                    <a:lstStyle/>
                    <a:p>
                      <a:endParaRPr lang="en-US" dirty="0"/>
                    </a:p>
                  </a:txBody>
                  <a:tcPr>
                    <a:solidFill>
                      <a:schemeClr val="accent1"/>
                    </a:solidFill>
                  </a:tcPr>
                </a:tc>
                <a:tc>
                  <a:txBody>
                    <a:bodyPr/>
                    <a:lstStyle/>
                    <a:p>
                      <a:endParaRPr lang="en-US" dirty="0"/>
                    </a:p>
                  </a:txBody>
                  <a:tcPr>
                    <a:solidFill>
                      <a:schemeClr val="accent1"/>
                    </a:solidFill>
                  </a:tcPr>
                </a:tc>
                <a:tc>
                  <a:txBody>
                    <a:bodyPr/>
                    <a:lstStyle/>
                    <a:p>
                      <a:endParaRPr lang="en-US"/>
                    </a:p>
                  </a:txBody>
                  <a:tcPr>
                    <a:solidFill>
                      <a:schemeClr val="accent2"/>
                    </a:solidFill>
                  </a:tcPr>
                </a:tc>
                <a:tc>
                  <a:txBody>
                    <a:bodyPr/>
                    <a:lstStyle/>
                    <a:p>
                      <a:endParaRPr lang="en-US" dirty="0"/>
                    </a:p>
                  </a:txBody>
                  <a:tcPr>
                    <a:solidFill>
                      <a:schemeClr val="accent2"/>
                    </a:solidFill>
                  </a:tcPr>
                </a:tc>
                <a:extLst>
                  <a:ext uri="{0D108BD9-81ED-4DB2-BD59-A6C34878D82A}">
                    <a16:rowId xmlns:a16="http://schemas.microsoft.com/office/drawing/2014/main" val="3843654605"/>
                  </a:ext>
                </a:extLst>
              </a:tr>
              <a:tr h="370840">
                <a:tc>
                  <a:txBody>
                    <a:bodyPr/>
                    <a:lstStyle/>
                    <a:p>
                      <a:endParaRPr lang="en-US" dirty="0"/>
                    </a:p>
                  </a:txBody>
                  <a:tcPr>
                    <a:solidFill>
                      <a:schemeClr val="accent1"/>
                    </a:solidFill>
                  </a:tcPr>
                </a:tc>
                <a:tc>
                  <a:txBody>
                    <a:bodyPr/>
                    <a:lstStyle/>
                    <a:p>
                      <a:endParaRPr lang="en-US" dirty="0"/>
                    </a:p>
                  </a:txBody>
                  <a:tcPr>
                    <a:solidFill>
                      <a:schemeClr val="accent2"/>
                    </a:solidFill>
                  </a:tcPr>
                </a:tc>
                <a:tc>
                  <a:txBody>
                    <a:bodyPr/>
                    <a:lstStyle/>
                    <a:p>
                      <a:endParaRPr lang="en-US" dirty="0"/>
                    </a:p>
                  </a:txBody>
                  <a:tcPr>
                    <a:solidFill>
                      <a:schemeClr val="accent1"/>
                    </a:solidFill>
                  </a:tcPr>
                </a:tc>
                <a:tc>
                  <a:txBody>
                    <a:bodyPr/>
                    <a:lstStyle/>
                    <a:p>
                      <a:endParaRPr lang="en-US" dirty="0"/>
                    </a:p>
                  </a:txBody>
                  <a:tcPr>
                    <a:solidFill>
                      <a:schemeClr val="accent1"/>
                    </a:solidFill>
                  </a:tcPr>
                </a:tc>
                <a:extLst>
                  <a:ext uri="{0D108BD9-81ED-4DB2-BD59-A6C34878D82A}">
                    <a16:rowId xmlns:a16="http://schemas.microsoft.com/office/drawing/2014/main" val="784851526"/>
                  </a:ext>
                </a:extLst>
              </a:tr>
              <a:tr h="370840">
                <a:tc>
                  <a:txBody>
                    <a:bodyPr/>
                    <a:lstStyle/>
                    <a:p>
                      <a:endParaRPr lang="en-US" dirty="0"/>
                    </a:p>
                  </a:txBody>
                  <a:tcPr>
                    <a:solidFill>
                      <a:schemeClr val="accent1"/>
                    </a:solidFill>
                  </a:tcPr>
                </a:tc>
                <a:tc>
                  <a:txBody>
                    <a:bodyPr/>
                    <a:lstStyle/>
                    <a:p>
                      <a:endParaRPr lang="en-US" dirty="0"/>
                    </a:p>
                  </a:txBody>
                  <a:tcPr>
                    <a:solidFill>
                      <a:schemeClr val="accent2"/>
                    </a:solidFill>
                  </a:tcPr>
                </a:tc>
                <a:tc>
                  <a:txBody>
                    <a:bodyPr/>
                    <a:lstStyle/>
                    <a:p>
                      <a:endParaRPr lang="en-US" dirty="0"/>
                    </a:p>
                  </a:txBody>
                  <a:tcPr>
                    <a:solidFill>
                      <a:schemeClr val="accent1"/>
                    </a:solidFill>
                  </a:tcPr>
                </a:tc>
                <a:tc>
                  <a:txBody>
                    <a:bodyPr/>
                    <a:lstStyle/>
                    <a:p>
                      <a:endParaRPr lang="en-US" dirty="0"/>
                    </a:p>
                  </a:txBody>
                  <a:tcPr>
                    <a:solidFill>
                      <a:schemeClr val="accent2"/>
                    </a:solidFill>
                  </a:tcPr>
                </a:tc>
                <a:extLst>
                  <a:ext uri="{0D108BD9-81ED-4DB2-BD59-A6C34878D82A}">
                    <a16:rowId xmlns:a16="http://schemas.microsoft.com/office/drawing/2014/main" val="2248474946"/>
                  </a:ext>
                </a:extLst>
              </a:tr>
              <a:tr h="370840">
                <a:tc>
                  <a:txBody>
                    <a:bodyPr/>
                    <a:lstStyle/>
                    <a:p>
                      <a:endParaRPr lang="en-US" dirty="0"/>
                    </a:p>
                  </a:txBody>
                  <a:tcPr>
                    <a:solidFill>
                      <a:schemeClr val="accent1"/>
                    </a:solidFill>
                  </a:tcPr>
                </a:tc>
                <a:tc>
                  <a:txBody>
                    <a:bodyPr/>
                    <a:lstStyle/>
                    <a:p>
                      <a:endParaRPr lang="en-US" dirty="0"/>
                    </a:p>
                  </a:txBody>
                  <a:tcPr>
                    <a:solidFill>
                      <a:schemeClr val="accent2"/>
                    </a:solidFill>
                  </a:tcPr>
                </a:tc>
                <a:tc>
                  <a:txBody>
                    <a:bodyPr/>
                    <a:lstStyle/>
                    <a:p>
                      <a:endParaRPr lang="en-US" dirty="0"/>
                    </a:p>
                  </a:txBody>
                  <a:tcPr>
                    <a:solidFill>
                      <a:schemeClr val="accent2"/>
                    </a:solidFill>
                  </a:tcPr>
                </a:tc>
                <a:tc>
                  <a:txBody>
                    <a:bodyPr/>
                    <a:lstStyle/>
                    <a:p>
                      <a:endParaRPr lang="en-US" dirty="0"/>
                    </a:p>
                  </a:txBody>
                  <a:tcPr>
                    <a:solidFill>
                      <a:schemeClr val="accent1"/>
                    </a:solidFill>
                  </a:tcPr>
                </a:tc>
                <a:extLst>
                  <a:ext uri="{0D108BD9-81ED-4DB2-BD59-A6C34878D82A}">
                    <a16:rowId xmlns:a16="http://schemas.microsoft.com/office/drawing/2014/main" val="2899761984"/>
                  </a:ext>
                </a:extLst>
              </a:tr>
              <a:tr h="370840">
                <a:tc>
                  <a:txBody>
                    <a:bodyPr/>
                    <a:lstStyle/>
                    <a:p>
                      <a:endParaRPr lang="en-US" dirty="0"/>
                    </a:p>
                  </a:txBody>
                  <a:tcPr>
                    <a:solidFill>
                      <a:schemeClr val="accent1"/>
                    </a:solidFill>
                  </a:tcPr>
                </a:tc>
                <a:tc>
                  <a:txBody>
                    <a:bodyPr/>
                    <a:lstStyle/>
                    <a:p>
                      <a:endParaRPr lang="en-US" dirty="0"/>
                    </a:p>
                  </a:txBody>
                  <a:tcPr>
                    <a:solidFill>
                      <a:schemeClr val="accent2"/>
                    </a:solidFill>
                  </a:tcPr>
                </a:tc>
                <a:tc>
                  <a:txBody>
                    <a:bodyPr/>
                    <a:lstStyle/>
                    <a:p>
                      <a:endParaRPr lang="en-US"/>
                    </a:p>
                  </a:txBody>
                  <a:tcPr>
                    <a:solidFill>
                      <a:schemeClr val="accent2"/>
                    </a:solidFill>
                  </a:tcPr>
                </a:tc>
                <a:tc>
                  <a:txBody>
                    <a:bodyPr/>
                    <a:lstStyle/>
                    <a:p>
                      <a:endParaRPr lang="en-US" dirty="0"/>
                    </a:p>
                  </a:txBody>
                  <a:tcPr>
                    <a:solidFill>
                      <a:schemeClr val="accent2"/>
                    </a:solidFill>
                  </a:tcPr>
                </a:tc>
                <a:extLst>
                  <a:ext uri="{0D108BD9-81ED-4DB2-BD59-A6C34878D82A}">
                    <a16:rowId xmlns:a16="http://schemas.microsoft.com/office/drawing/2014/main" val="1346980736"/>
                  </a:ext>
                </a:extLst>
              </a:tr>
              <a:tr h="370840">
                <a:tc>
                  <a:txBody>
                    <a:bodyPr/>
                    <a:lstStyle/>
                    <a:p>
                      <a:endParaRPr lang="en-US" dirty="0"/>
                    </a:p>
                  </a:txBody>
                  <a:tcPr>
                    <a:solidFill>
                      <a:schemeClr val="accent2"/>
                    </a:solidFill>
                  </a:tcPr>
                </a:tc>
                <a:tc>
                  <a:txBody>
                    <a:bodyPr/>
                    <a:lstStyle/>
                    <a:p>
                      <a:endParaRPr lang="en-US" dirty="0"/>
                    </a:p>
                  </a:txBody>
                  <a:tcPr>
                    <a:solidFill>
                      <a:schemeClr val="accent1"/>
                    </a:solidFill>
                  </a:tcPr>
                </a:tc>
                <a:tc>
                  <a:txBody>
                    <a:bodyPr/>
                    <a:lstStyle/>
                    <a:p>
                      <a:endParaRPr lang="en-US" dirty="0"/>
                    </a:p>
                  </a:txBody>
                  <a:tcPr>
                    <a:solidFill>
                      <a:schemeClr val="accent1"/>
                    </a:solidFill>
                  </a:tcPr>
                </a:tc>
                <a:tc>
                  <a:txBody>
                    <a:bodyPr/>
                    <a:lstStyle/>
                    <a:p>
                      <a:endParaRPr lang="en-US" dirty="0"/>
                    </a:p>
                  </a:txBody>
                  <a:tcPr>
                    <a:solidFill>
                      <a:schemeClr val="accent1"/>
                    </a:solidFill>
                  </a:tcPr>
                </a:tc>
                <a:extLst>
                  <a:ext uri="{0D108BD9-81ED-4DB2-BD59-A6C34878D82A}">
                    <a16:rowId xmlns:a16="http://schemas.microsoft.com/office/drawing/2014/main" val="4022765956"/>
                  </a:ext>
                </a:extLst>
              </a:tr>
              <a:tr h="370840">
                <a:tc>
                  <a:txBody>
                    <a:bodyPr/>
                    <a:lstStyle/>
                    <a:p>
                      <a:endParaRPr lang="en-US" dirty="0"/>
                    </a:p>
                  </a:txBody>
                  <a:tcPr>
                    <a:solidFill>
                      <a:schemeClr val="accent2"/>
                    </a:solidFill>
                  </a:tcPr>
                </a:tc>
                <a:tc>
                  <a:txBody>
                    <a:bodyPr/>
                    <a:lstStyle/>
                    <a:p>
                      <a:endParaRPr lang="en-US" dirty="0"/>
                    </a:p>
                  </a:txBody>
                  <a:tcPr>
                    <a:solidFill>
                      <a:schemeClr val="accent1"/>
                    </a:solidFill>
                  </a:tcPr>
                </a:tc>
                <a:tc>
                  <a:txBody>
                    <a:bodyPr/>
                    <a:lstStyle/>
                    <a:p>
                      <a:endParaRPr lang="en-US" dirty="0"/>
                    </a:p>
                  </a:txBody>
                  <a:tcPr>
                    <a:solidFill>
                      <a:schemeClr val="accent1"/>
                    </a:solidFill>
                  </a:tcPr>
                </a:tc>
                <a:tc>
                  <a:txBody>
                    <a:bodyPr/>
                    <a:lstStyle/>
                    <a:p>
                      <a:endParaRPr lang="en-US" dirty="0"/>
                    </a:p>
                  </a:txBody>
                  <a:tcPr>
                    <a:solidFill>
                      <a:schemeClr val="accent2"/>
                    </a:solidFill>
                  </a:tcPr>
                </a:tc>
                <a:extLst>
                  <a:ext uri="{0D108BD9-81ED-4DB2-BD59-A6C34878D82A}">
                    <a16:rowId xmlns:a16="http://schemas.microsoft.com/office/drawing/2014/main" val="3001329043"/>
                  </a:ext>
                </a:extLst>
              </a:tr>
              <a:tr h="370840">
                <a:tc>
                  <a:txBody>
                    <a:bodyPr/>
                    <a:lstStyle/>
                    <a:p>
                      <a:endParaRPr lang="en-US" dirty="0"/>
                    </a:p>
                  </a:txBody>
                  <a:tcPr>
                    <a:solidFill>
                      <a:schemeClr val="accent2"/>
                    </a:solidFill>
                  </a:tcPr>
                </a:tc>
                <a:tc>
                  <a:txBody>
                    <a:bodyPr/>
                    <a:lstStyle/>
                    <a:p>
                      <a:endParaRPr lang="en-US" dirty="0"/>
                    </a:p>
                  </a:txBody>
                  <a:tcPr>
                    <a:solidFill>
                      <a:schemeClr val="accent1"/>
                    </a:solidFill>
                  </a:tcPr>
                </a:tc>
                <a:tc>
                  <a:txBody>
                    <a:bodyPr/>
                    <a:lstStyle/>
                    <a:p>
                      <a:endParaRPr lang="en-US" dirty="0"/>
                    </a:p>
                  </a:txBody>
                  <a:tcPr>
                    <a:solidFill>
                      <a:schemeClr val="accent2"/>
                    </a:solidFill>
                  </a:tcPr>
                </a:tc>
                <a:tc>
                  <a:txBody>
                    <a:bodyPr/>
                    <a:lstStyle/>
                    <a:p>
                      <a:endParaRPr lang="en-US" dirty="0"/>
                    </a:p>
                  </a:txBody>
                  <a:tcPr>
                    <a:solidFill>
                      <a:schemeClr val="accent1"/>
                    </a:solidFill>
                  </a:tcPr>
                </a:tc>
                <a:extLst>
                  <a:ext uri="{0D108BD9-81ED-4DB2-BD59-A6C34878D82A}">
                    <a16:rowId xmlns:a16="http://schemas.microsoft.com/office/drawing/2014/main" val="730591345"/>
                  </a:ext>
                </a:extLst>
              </a:tr>
              <a:tr h="370840">
                <a:tc>
                  <a:txBody>
                    <a:bodyPr/>
                    <a:lstStyle/>
                    <a:p>
                      <a:endParaRPr lang="en-US" dirty="0"/>
                    </a:p>
                  </a:txBody>
                  <a:tcPr>
                    <a:solidFill>
                      <a:schemeClr val="accent2"/>
                    </a:solidFill>
                  </a:tcPr>
                </a:tc>
                <a:tc>
                  <a:txBody>
                    <a:bodyPr/>
                    <a:lstStyle/>
                    <a:p>
                      <a:endParaRPr lang="en-US" dirty="0"/>
                    </a:p>
                  </a:txBody>
                  <a:tcPr>
                    <a:solidFill>
                      <a:schemeClr val="accent1"/>
                    </a:solidFill>
                  </a:tcPr>
                </a:tc>
                <a:tc>
                  <a:txBody>
                    <a:bodyPr/>
                    <a:lstStyle/>
                    <a:p>
                      <a:endParaRPr lang="en-US"/>
                    </a:p>
                  </a:txBody>
                  <a:tcPr>
                    <a:solidFill>
                      <a:schemeClr val="accent2"/>
                    </a:solidFill>
                  </a:tcPr>
                </a:tc>
                <a:tc>
                  <a:txBody>
                    <a:bodyPr/>
                    <a:lstStyle/>
                    <a:p>
                      <a:endParaRPr lang="en-US" dirty="0"/>
                    </a:p>
                  </a:txBody>
                  <a:tcPr>
                    <a:solidFill>
                      <a:schemeClr val="accent2"/>
                    </a:solidFill>
                  </a:tcPr>
                </a:tc>
                <a:extLst>
                  <a:ext uri="{0D108BD9-81ED-4DB2-BD59-A6C34878D82A}">
                    <a16:rowId xmlns:a16="http://schemas.microsoft.com/office/drawing/2014/main" val="1027605586"/>
                  </a:ext>
                </a:extLst>
              </a:tr>
              <a:tr h="370840">
                <a:tc>
                  <a:txBody>
                    <a:bodyPr/>
                    <a:lstStyle/>
                    <a:p>
                      <a:endParaRPr lang="en-US" dirty="0"/>
                    </a:p>
                  </a:txBody>
                  <a:tcPr>
                    <a:solidFill>
                      <a:schemeClr val="accent2"/>
                    </a:solidFill>
                  </a:tcPr>
                </a:tc>
                <a:tc>
                  <a:txBody>
                    <a:bodyPr/>
                    <a:lstStyle/>
                    <a:p>
                      <a:endParaRPr lang="en-US" dirty="0"/>
                    </a:p>
                  </a:txBody>
                  <a:tcPr>
                    <a:solidFill>
                      <a:schemeClr val="accent2"/>
                    </a:solidFill>
                  </a:tcPr>
                </a:tc>
                <a:tc>
                  <a:txBody>
                    <a:bodyPr/>
                    <a:lstStyle/>
                    <a:p>
                      <a:endParaRPr lang="en-US" dirty="0"/>
                    </a:p>
                  </a:txBody>
                  <a:tcPr>
                    <a:solidFill>
                      <a:schemeClr val="accent1"/>
                    </a:solidFill>
                  </a:tcPr>
                </a:tc>
                <a:tc>
                  <a:txBody>
                    <a:bodyPr/>
                    <a:lstStyle/>
                    <a:p>
                      <a:endParaRPr lang="en-US" dirty="0"/>
                    </a:p>
                  </a:txBody>
                  <a:tcPr>
                    <a:solidFill>
                      <a:schemeClr val="accent1"/>
                    </a:solidFill>
                  </a:tcPr>
                </a:tc>
                <a:extLst>
                  <a:ext uri="{0D108BD9-81ED-4DB2-BD59-A6C34878D82A}">
                    <a16:rowId xmlns:a16="http://schemas.microsoft.com/office/drawing/2014/main" val="432890697"/>
                  </a:ext>
                </a:extLst>
              </a:tr>
              <a:tr h="370840">
                <a:tc>
                  <a:txBody>
                    <a:bodyPr/>
                    <a:lstStyle/>
                    <a:p>
                      <a:endParaRPr lang="en-US" dirty="0"/>
                    </a:p>
                  </a:txBody>
                  <a:tcPr>
                    <a:solidFill>
                      <a:schemeClr val="accent2"/>
                    </a:solidFill>
                  </a:tcPr>
                </a:tc>
                <a:tc>
                  <a:txBody>
                    <a:bodyPr/>
                    <a:lstStyle/>
                    <a:p>
                      <a:endParaRPr lang="en-US" dirty="0"/>
                    </a:p>
                  </a:txBody>
                  <a:tcPr>
                    <a:solidFill>
                      <a:schemeClr val="accent2"/>
                    </a:solidFill>
                  </a:tcPr>
                </a:tc>
                <a:tc>
                  <a:txBody>
                    <a:bodyPr/>
                    <a:lstStyle/>
                    <a:p>
                      <a:endParaRPr lang="en-US" dirty="0"/>
                    </a:p>
                  </a:txBody>
                  <a:tcPr>
                    <a:solidFill>
                      <a:schemeClr val="accent1"/>
                    </a:solidFill>
                  </a:tcPr>
                </a:tc>
                <a:tc>
                  <a:txBody>
                    <a:bodyPr/>
                    <a:lstStyle/>
                    <a:p>
                      <a:endParaRPr lang="en-US" dirty="0"/>
                    </a:p>
                  </a:txBody>
                  <a:tcPr>
                    <a:solidFill>
                      <a:schemeClr val="accent2"/>
                    </a:solidFill>
                  </a:tcPr>
                </a:tc>
                <a:extLst>
                  <a:ext uri="{0D108BD9-81ED-4DB2-BD59-A6C34878D82A}">
                    <a16:rowId xmlns:a16="http://schemas.microsoft.com/office/drawing/2014/main" val="1854895037"/>
                  </a:ext>
                </a:extLst>
              </a:tr>
              <a:tr h="370840">
                <a:tc>
                  <a:txBody>
                    <a:bodyPr/>
                    <a:lstStyle/>
                    <a:p>
                      <a:endParaRPr lang="en-US" dirty="0"/>
                    </a:p>
                  </a:txBody>
                  <a:tcPr>
                    <a:solidFill>
                      <a:schemeClr val="accent2"/>
                    </a:solidFill>
                  </a:tcPr>
                </a:tc>
                <a:tc>
                  <a:txBody>
                    <a:bodyPr/>
                    <a:lstStyle/>
                    <a:p>
                      <a:endParaRPr lang="en-US" dirty="0"/>
                    </a:p>
                  </a:txBody>
                  <a:tcPr>
                    <a:solidFill>
                      <a:schemeClr val="accent2"/>
                    </a:solidFill>
                  </a:tcPr>
                </a:tc>
                <a:tc>
                  <a:txBody>
                    <a:bodyPr/>
                    <a:lstStyle/>
                    <a:p>
                      <a:endParaRPr lang="en-US" dirty="0"/>
                    </a:p>
                  </a:txBody>
                  <a:tcPr>
                    <a:solidFill>
                      <a:schemeClr val="accent2"/>
                    </a:solidFill>
                  </a:tcPr>
                </a:tc>
                <a:tc>
                  <a:txBody>
                    <a:bodyPr/>
                    <a:lstStyle/>
                    <a:p>
                      <a:endParaRPr lang="en-US" dirty="0"/>
                    </a:p>
                  </a:txBody>
                  <a:tcPr>
                    <a:solidFill>
                      <a:schemeClr val="accent1"/>
                    </a:solidFill>
                  </a:tcPr>
                </a:tc>
                <a:extLst>
                  <a:ext uri="{0D108BD9-81ED-4DB2-BD59-A6C34878D82A}">
                    <a16:rowId xmlns:a16="http://schemas.microsoft.com/office/drawing/2014/main" val="3230023927"/>
                  </a:ext>
                </a:extLst>
              </a:tr>
              <a:tr h="370840">
                <a:tc>
                  <a:txBody>
                    <a:bodyPr/>
                    <a:lstStyle/>
                    <a:p>
                      <a:endParaRPr lang="en-US" dirty="0"/>
                    </a:p>
                  </a:txBody>
                  <a:tcPr>
                    <a:solidFill>
                      <a:schemeClr val="accent2"/>
                    </a:solidFill>
                  </a:tcPr>
                </a:tc>
                <a:tc>
                  <a:txBody>
                    <a:bodyPr/>
                    <a:lstStyle/>
                    <a:p>
                      <a:endParaRPr lang="en-US" dirty="0"/>
                    </a:p>
                  </a:txBody>
                  <a:tcPr>
                    <a:solidFill>
                      <a:schemeClr val="accent2"/>
                    </a:solidFill>
                  </a:tcPr>
                </a:tc>
                <a:tc>
                  <a:txBody>
                    <a:bodyPr/>
                    <a:lstStyle/>
                    <a:p>
                      <a:endParaRPr lang="en-US"/>
                    </a:p>
                  </a:txBody>
                  <a:tcPr>
                    <a:solidFill>
                      <a:schemeClr val="accent2"/>
                    </a:solidFill>
                  </a:tcPr>
                </a:tc>
                <a:tc>
                  <a:txBody>
                    <a:bodyPr/>
                    <a:lstStyle/>
                    <a:p>
                      <a:endParaRPr lang="en-US" dirty="0"/>
                    </a:p>
                  </a:txBody>
                  <a:tcPr>
                    <a:solidFill>
                      <a:schemeClr val="accent2"/>
                    </a:solidFill>
                  </a:tcPr>
                </a:tc>
                <a:extLst>
                  <a:ext uri="{0D108BD9-81ED-4DB2-BD59-A6C34878D82A}">
                    <a16:rowId xmlns:a16="http://schemas.microsoft.com/office/drawing/2014/main" val="736912902"/>
                  </a:ext>
                </a:extLst>
              </a:tr>
            </a:tbl>
          </a:graphicData>
        </a:graphic>
      </p:graphicFrame>
      <p:sp>
        <p:nvSpPr>
          <p:cNvPr id="3" name="TextBox 2">
            <a:extLst>
              <a:ext uri="{FF2B5EF4-FFF2-40B4-BE49-F238E27FC236}">
                <a16:creationId xmlns:a16="http://schemas.microsoft.com/office/drawing/2014/main" id="{D2AD5768-3B19-47DC-8899-ACFC6A76C0CF}"/>
              </a:ext>
            </a:extLst>
          </p:cNvPr>
          <p:cNvSpPr txBox="1"/>
          <p:nvPr/>
        </p:nvSpPr>
        <p:spPr>
          <a:xfrm>
            <a:off x="397042" y="462280"/>
            <a:ext cx="1723549" cy="769441"/>
          </a:xfrm>
          <a:prstGeom prst="rect">
            <a:avLst/>
          </a:prstGeom>
          <a:noFill/>
        </p:spPr>
        <p:txBody>
          <a:bodyPr wrap="none" rtlCol="0">
            <a:spAutoFit/>
          </a:bodyPr>
          <a:lstStyle/>
          <a:p>
            <a:r>
              <a:rPr lang="en-US" sz="4400" dirty="0">
                <a:solidFill>
                  <a:schemeClr val="bg2"/>
                </a:solidFill>
              </a:rPr>
              <a:t>1 in 16</a:t>
            </a:r>
          </a:p>
        </p:txBody>
      </p:sp>
      <p:sp>
        <p:nvSpPr>
          <p:cNvPr id="4" name="TextBox 3">
            <a:extLst>
              <a:ext uri="{FF2B5EF4-FFF2-40B4-BE49-F238E27FC236}">
                <a16:creationId xmlns:a16="http://schemas.microsoft.com/office/drawing/2014/main" id="{15001CF9-4DA1-46B4-9D7A-A8565263C0DB}"/>
              </a:ext>
            </a:extLst>
          </p:cNvPr>
          <p:cNvSpPr txBox="1"/>
          <p:nvPr/>
        </p:nvSpPr>
        <p:spPr>
          <a:xfrm>
            <a:off x="3473116" y="-22988"/>
            <a:ext cx="942887" cy="769441"/>
          </a:xfrm>
          <a:prstGeom prst="rect">
            <a:avLst/>
          </a:prstGeom>
          <a:noFill/>
        </p:spPr>
        <p:txBody>
          <a:bodyPr wrap="none" rtlCol="0">
            <a:spAutoFit/>
          </a:bodyPr>
          <a:lstStyle/>
          <a:p>
            <a:r>
              <a:rPr lang="en-US" sz="4400" dirty="0">
                <a:solidFill>
                  <a:schemeClr val="bg2"/>
                </a:solidFill>
              </a:rPr>
              <a:t>Joe</a:t>
            </a:r>
          </a:p>
        </p:txBody>
      </p:sp>
      <p:sp>
        <p:nvSpPr>
          <p:cNvPr id="5" name="TextBox 4">
            <a:extLst>
              <a:ext uri="{FF2B5EF4-FFF2-40B4-BE49-F238E27FC236}">
                <a16:creationId xmlns:a16="http://schemas.microsoft.com/office/drawing/2014/main" id="{957FCFD5-9022-49CF-B17A-41F7BC4FBD92}"/>
              </a:ext>
            </a:extLst>
          </p:cNvPr>
          <p:cNvSpPr txBox="1"/>
          <p:nvPr/>
        </p:nvSpPr>
        <p:spPr>
          <a:xfrm>
            <a:off x="5417788" y="-22988"/>
            <a:ext cx="914225" cy="769441"/>
          </a:xfrm>
          <a:prstGeom prst="rect">
            <a:avLst/>
          </a:prstGeom>
          <a:noFill/>
        </p:spPr>
        <p:txBody>
          <a:bodyPr wrap="none" rtlCol="0">
            <a:spAutoFit/>
          </a:bodyPr>
          <a:lstStyle/>
          <a:p>
            <a:r>
              <a:rPr lang="en-US" sz="4400" dirty="0">
                <a:solidFill>
                  <a:schemeClr val="bg2"/>
                </a:solidFill>
              </a:rPr>
              <a:t>Joy</a:t>
            </a:r>
          </a:p>
        </p:txBody>
      </p:sp>
      <p:sp>
        <p:nvSpPr>
          <p:cNvPr id="6" name="TextBox 5">
            <a:extLst>
              <a:ext uri="{FF2B5EF4-FFF2-40B4-BE49-F238E27FC236}">
                <a16:creationId xmlns:a16="http://schemas.microsoft.com/office/drawing/2014/main" id="{ECDF48AC-C285-4CA2-A59A-39CD44466788}"/>
              </a:ext>
            </a:extLst>
          </p:cNvPr>
          <p:cNvSpPr txBox="1"/>
          <p:nvPr/>
        </p:nvSpPr>
        <p:spPr>
          <a:xfrm>
            <a:off x="7537115" y="-22988"/>
            <a:ext cx="1130438" cy="769441"/>
          </a:xfrm>
          <a:prstGeom prst="rect">
            <a:avLst/>
          </a:prstGeom>
          <a:noFill/>
        </p:spPr>
        <p:txBody>
          <a:bodyPr wrap="none" rtlCol="0">
            <a:spAutoFit/>
          </a:bodyPr>
          <a:lstStyle/>
          <a:p>
            <a:r>
              <a:rPr lang="en-US" sz="4400" dirty="0">
                <a:solidFill>
                  <a:schemeClr val="bg2"/>
                </a:solidFill>
              </a:rPr>
              <a:t>Jack</a:t>
            </a:r>
          </a:p>
        </p:txBody>
      </p:sp>
      <p:sp>
        <p:nvSpPr>
          <p:cNvPr id="7" name="TextBox 6">
            <a:extLst>
              <a:ext uri="{FF2B5EF4-FFF2-40B4-BE49-F238E27FC236}">
                <a16:creationId xmlns:a16="http://schemas.microsoft.com/office/drawing/2014/main" id="{529B62D5-D29E-4867-B5FD-E4981F081498}"/>
              </a:ext>
            </a:extLst>
          </p:cNvPr>
          <p:cNvSpPr txBox="1"/>
          <p:nvPr/>
        </p:nvSpPr>
        <p:spPr>
          <a:xfrm>
            <a:off x="9509626" y="-22989"/>
            <a:ext cx="1398332" cy="769441"/>
          </a:xfrm>
          <a:prstGeom prst="rect">
            <a:avLst/>
          </a:prstGeom>
          <a:noFill/>
        </p:spPr>
        <p:txBody>
          <a:bodyPr wrap="none" rtlCol="0">
            <a:spAutoFit/>
          </a:bodyPr>
          <a:lstStyle/>
          <a:p>
            <a:r>
              <a:rPr lang="en-US" sz="4400" dirty="0">
                <a:solidFill>
                  <a:schemeClr val="bg2"/>
                </a:solidFill>
              </a:rPr>
              <a:t>Janet</a:t>
            </a:r>
          </a:p>
        </p:txBody>
      </p:sp>
      <p:sp>
        <p:nvSpPr>
          <p:cNvPr id="8" name="TextBox 7">
            <a:extLst>
              <a:ext uri="{FF2B5EF4-FFF2-40B4-BE49-F238E27FC236}">
                <a16:creationId xmlns:a16="http://schemas.microsoft.com/office/drawing/2014/main" id="{E35AB7E0-9DA8-4335-BB8E-F211FF987CE0}"/>
              </a:ext>
            </a:extLst>
          </p:cNvPr>
          <p:cNvSpPr txBox="1"/>
          <p:nvPr/>
        </p:nvSpPr>
        <p:spPr>
          <a:xfrm>
            <a:off x="291822" y="3586479"/>
            <a:ext cx="2008883" cy="769441"/>
          </a:xfrm>
          <a:prstGeom prst="rect">
            <a:avLst/>
          </a:prstGeom>
          <a:noFill/>
        </p:spPr>
        <p:txBody>
          <a:bodyPr wrap="none" rtlCol="0">
            <a:spAutoFit/>
          </a:bodyPr>
          <a:lstStyle/>
          <a:p>
            <a:r>
              <a:rPr lang="en-US" sz="4400" dirty="0">
                <a:solidFill>
                  <a:schemeClr val="bg2"/>
                </a:solidFill>
              </a:rPr>
              <a:t>15 in 16</a:t>
            </a:r>
          </a:p>
        </p:txBody>
      </p:sp>
      <p:sp>
        <p:nvSpPr>
          <p:cNvPr id="9" name="Left Brace 8">
            <a:extLst>
              <a:ext uri="{FF2B5EF4-FFF2-40B4-BE49-F238E27FC236}">
                <a16:creationId xmlns:a16="http://schemas.microsoft.com/office/drawing/2014/main" id="{029B5435-279F-4B7F-BACE-BDBEA2FFDA53}"/>
              </a:ext>
            </a:extLst>
          </p:cNvPr>
          <p:cNvSpPr/>
          <p:nvPr/>
        </p:nvSpPr>
        <p:spPr>
          <a:xfrm>
            <a:off x="2586789" y="1231721"/>
            <a:ext cx="481264" cy="5428700"/>
          </a:xfrm>
          <a:prstGeom prst="leftBrace">
            <a:avLst/>
          </a:prstGeom>
          <a:ln w="508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FA67F6E3-D475-4C51-B447-783182FA34FC}"/>
              </a:ext>
            </a:extLst>
          </p:cNvPr>
          <p:cNvSpPr txBox="1"/>
          <p:nvPr/>
        </p:nvSpPr>
        <p:spPr>
          <a:xfrm>
            <a:off x="586989" y="1047055"/>
            <a:ext cx="1763816" cy="369332"/>
          </a:xfrm>
          <a:prstGeom prst="rect">
            <a:avLst/>
          </a:prstGeom>
          <a:noFill/>
        </p:spPr>
        <p:txBody>
          <a:bodyPr wrap="none" rtlCol="0">
            <a:spAutoFit/>
          </a:bodyPr>
          <a:lstStyle/>
          <a:p>
            <a:r>
              <a:rPr lang="en-US" dirty="0">
                <a:solidFill>
                  <a:schemeClr val="bg2"/>
                </a:solidFill>
              </a:rPr>
              <a:t>(Seated on-time)</a:t>
            </a:r>
          </a:p>
        </p:txBody>
      </p:sp>
      <p:sp>
        <p:nvSpPr>
          <p:cNvPr id="11" name="TextBox 10">
            <a:extLst>
              <a:ext uri="{FF2B5EF4-FFF2-40B4-BE49-F238E27FC236}">
                <a16:creationId xmlns:a16="http://schemas.microsoft.com/office/drawing/2014/main" id="{0EE71CDE-B19B-40F4-A4C3-563C11C56468}"/>
              </a:ext>
            </a:extLst>
          </p:cNvPr>
          <p:cNvSpPr txBox="1"/>
          <p:nvPr/>
        </p:nvSpPr>
        <p:spPr>
          <a:xfrm>
            <a:off x="421600" y="4171254"/>
            <a:ext cx="1371273" cy="369332"/>
          </a:xfrm>
          <a:prstGeom prst="rect">
            <a:avLst/>
          </a:prstGeom>
          <a:noFill/>
        </p:spPr>
        <p:txBody>
          <a:bodyPr wrap="none" rtlCol="0">
            <a:spAutoFit/>
          </a:bodyPr>
          <a:lstStyle/>
          <a:p>
            <a:r>
              <a:rPr lang="en-US" dirty="0">
                <a:solidFill>
                  <a:schemeClr val="bg2"/>
                </a:solidFill>
              </a:rPr>
              <a:t>(Seated late)</a:t>
            </a:r>
          </a:p>
        </p:txBody>
      </p:sp>
      <p:cxnSp>
        <p:nvCxnSpPr>
          <p:cNvPr id="13" name="Straight Arrow Connector 12">
            <a:extLst>
              <a:ext uri="{FF2B5EF4-FFF2-40B4-BE49-F238E27FC236}">
                <a16:creationId xmlns:a16="http://schemas.microsoft.com/office/drawing/2014/main" id="{A10558EB-2DE1-4296-94E4-83911C41DE9D}"/>
              </a:ext>
            </a:extLst>
          </p:cNvPr>
          <p:cNvCxnSpPr/>
          <p:nvPr/>
        </p:nvCxnSpPr>
        <p:spPr>
          <a:xfrm>
            <a:off x="2300705" y="847000"/>
            <a:ext cx="767348" cy="0"/>
          </a:xfrm>
          <a:prstGeom prst="straightConnector1">
            <a:avLst/>
          </a:prstGeom>
          <a:ln w="50800">
            <a:solidFill>
              <a:schemeClr val="bg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2967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p:bldP spid="9" grpId="0" animBg="1"/>
      <p:bldP spid="10" grpId="0"/>
      <p:bldP spid="11" grpId="0"/>
    </p:bldLst>
  </p:timing>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676400" y="276727"/>
            <a:ext cx="9175452" cy="5924050"/>
          </a:xfrm>
          <a:prstGeom prst="rect">
            <a:avLst/>
          </a:prstGeom>
        </p:spPr>
      </p:pic>
      <p:sp>
        <p:nvSpPr>
          <p:cNvPr id="4" name="Rectangle 3"/>
          <p:cNvSpPr/>
          <p:nvPr/>
        </p:nvSpPr>
        <p:spPr>
          <a:xfrm>
            <a:off x="1828800" y="1066800"/>
            <a:ext cx="8507506" cy="457200"/>
          </a:xfrm>
          <a:prstGeom prst="rect">
            <a:avLst/>
          </a:prstGeom>
          <a:solidFill>
            <a:schemeClr val="accent2">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1828800" y="1752600"/>
            <a:ext cx="8507506" cy="457200"/>
          </a:xfrm>
          <a:prstGeom prst="rect">
            <a:avLst/>
          </a:prstGeom>
          <a:solidFill>
            <a:schemeClr val="accent2">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1824318" y="2362200"/>
            <a:ext cx="8511820" cy="457200"/>
          </a:xfrm>
          <a:prstGeom prst="rect">
            <a:avLst/>
          </a:prstGeom>
          <a:solidFill>
            <a:schemeClr val="accent2">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855694" y="3048000"/>
            <a:ext cx="8507506" cy="457200"/>
          </a:xfrm>
          <a:prstGeom prst="rect">
            <a:avLst/>
          </a:prstGeom>
          <a:solidFill>
            <a:schemeClr val="accent2">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855694" y="3671887"/>
            <a:ext cx="8507506" cy="457200"/>
          </a:xfrm>
          <a:prstGeom prst="rect">
            <a:avLst/>
          </a:prstGeom>
          <a:solidFill>
            <a:schemeClr val="accent2">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55694" y="4327385"/>
            <a:ext cx="8507506" cy="457200"/>
          </a:xfrm>
          <a:prstGeom prst="rect">
            <a:avLst/>
          </a:prstGeom>
          <a:solidFill>
            <a:schemeClr val="accent2">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824318" y="4953000"/>
            <a:ext cx="8507506" cy="457200"/>
          </a:xfrm>
          <a:prstGeom prst="rect">
            <a:avLst/>
          </a:prstGeom>
          <a:solidFill>
            <a:schemeClr val="accent2">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1905001" y="1031082"/>
            <a:ext cx="353621" cy="523220"/>
          </a:xfrm>
          <a:prstGeom prst="rect">
            <a:avLst/>
          </a:prstGeom>
          <a:noFill/>
        </p:spPr>
        <p:txBody>
          <a:bodyPr wrap="square" rtlCol="0">
            <a:spAutoFit/>
          </a:bodyPr>
          <a:lstStyle/>
          <a:p>
            <a:r>
              <a:rPr lang="en-US" sz="2800" b="1" dirty="0"/>
              <a:t>1</a:t>
            </a:r>
          </a:p>
        </p:txBody>
      </p:sp>
      <p:sp>
        <p:nvSpPr>
          <p:cNvPr id="12" name="TextBox 11"/>
          <p:cNvSpPr txBox="1"/>
          <p:nvPr/>
        </p:nvSpPr>
        <p:spPr>
          <a:xfrm>
            <a:off x="1905001" y="1686580"/>
            <a:ext cx="353621" cy="523220"/>
          </a:xfrm>
          <a:prstGeom prst="rect">
            <a:avLst/>
          </a:prstGeom>
          <a:noFill/>
        </p:spPr>
        <p:txBody>
          <a:bodyPr wrap="square" rtlCol="0">
            <a:spAutoFit/>
          </a:bodyPr>
          <a:lstStyle/>
          <a:p>
            <a:r>
              <a:rPr lang="en-US" sz="2800" b="1" dirty="0"/>
              <a:t>2</a:t>
            </a:r>
          </a:p>
        </p:txBody>
      </p:sp>
      <p:sp>
        <p:nvSpPr>
          <p:cNvPr id="13" name="TextBox 12"/>
          <p:cNvSpPr txBox="1"/>
          <p:nvPr/>
        </p:nvSpPr>
        <p:spPr>
          <a:xfrm>
            <a:off x="1905001" y="2357859"/>
            <a:ext cx="353621" cy="523220"/>
          </a:xfrm>
          <a:prstGeom prst="rect">
            <a:avLst/>
          </a:prstGeom>
          <a:noFill/>
        </p:spPr>
        <p:txBody>
          <a:bodyPr wrap="square" rtlCol="0">
            <a:spAutoFit/>
          </a:bodyPr>
          <a:lstStyle/>
          <a:p>
            <a:r>
              <a:rPr lang="en-US" sz="2800" b="1" dirty="0"/>
              <a:t>3</a:t>
            </a:r>
          </a:p>
        </p:txBody>
      </p:sp>
      <p:sp>
        <p:nvSpPr>
          <p:cNvPr id="14" name="TextBox 13"/>
          <p:cNvSpPr txBox="1"/>
          <p:nvPr/>
        </p:nvSpPr>
        <p:spPr>
          <a:xfrm>
            <a:off x="1916809" y="2991177"/>
            <a:ext cx="353621" cy="523220"/>
          </a:xfrm>
          <a:prstGeom prst="rect">
            <a:avLst/>
          </a:prstGeom>
          <a:noFill/>
        </p:spPr>
        <p:txBody>
          <a:bodyPr wrap="square" rtlCol="0">
            <a:spAutoFit/>
          </a:bodyPr>
          <a:lstStyle/>
          <a:p>
            <a:r>
              <a:rPr lang="en-US" sz="2800" b="1" dirty="0"/>
              <a:t>4</a:t>
            </a:r>
          </a:p>
        </p:txBody>
      </p:sp>
      <p:sp>
        <p:nvSpPr>
          <p:cNvPr id="15" name="TextBox 14"/>
          <p:cNvSpPr txBox="1"/>
          <p:nvPr/>
        </p:nvSpPr>
        <p:spPr>
          <a:xfrm>
            <a:off x="1916809" y="3605867"/>
            <a:ext cx="353621" cy="523220"/>
          </a:xfrm>
          <a:prstGeom prst="rect">
            <a:avLst/>
          </a:prstGeom>
          <a:noFill/>
        </p:spPr>
        <p:txBody>
          <a:bodyPr wrap="square" rtlCol="0">
            <a:spAutoFit/>
          </a:bodyPr>
          <a:lstStyle/>
          <a:p>
            <a:r>
              <a:rPr lang="en-US" sz="2800" b="1" dirty="0"/>
              <a:t>5</a:t>
            </a:r>
          </a:p>
        </p:txBody>
      </p:sp>
      <p:sp>
        <p:nvSpPr>
          <p:cNvPr id="16" name="TextBox 15"/>
          <p:cNvSpPr txBox="1"/>
          <p:nvPr/>
        </p:nvSpPr>
        <p:spPr>
          <a:xfrm>
            <a:off x="1922641" y="4261365"/>
            <a:ext cx="353621" cy="523220"/>
          </a:xfrm>
          <a:prstGeom prst="rect">
            <a:avLst/>
          </a:prstGeom>
          <a:noFill/>
        </p:spPr>
        <p:txBody>
          <a:bodyPr wrap="square" rtlCol="0">
            <a:spAutoFit/>
          </a:bodyPr>
          <a:lstStyle/>
          <a:p>
            <a:r>
              <a:rPr lang="en-US" sz="2800" b="1" dirty="0"/>
              <a:t>6</a:t>
            </a:r>
          </a:p>
        </p:txBody>
      </p:sp>
      <p:sp>
        <p:nvSpPr>
          <p:cNvPr id="17" name="TextBox 16"/>
          <p:cNvSpPr txBox="1"/>
          <p:nvPr/>
        </p:nvSpPr>
        <p:spPr>
          <a:xfrm>
            <a:off x="1905001" y="4909812"/>
            <a:ext cx="353621" cy="523220"/>
          </a:xfrm>
          <a:prstGeom prst="rect">
            <a:avLst/>
          </a:prstGeom>
          <a:noFill/>
        </p:spPr>
        <p:txBody>
          <a:bodyPr wrap="square" rtlCol="0">
            <a:spAutoFit/>
          </a:bodyPr>
          <a:lstStyle/>
          <a:p>
            <a:r>
              <a:rPr lang="en-US" sz="2800" b="1" dirty="0"/>
              <a:t>7</a:t>
            </a:r>
          </a:p>
        </p:txBody>
      </p:sp>
      <p:sp>
        <p:nvSpPr>
          <p:cNvPr id="18" name="TextBox 17"/>
          <p:cNvSpPr txBox="1"/>
          <p:nvPr/>
        </p:nvSpPr>
        <p:spPr>
          <a:xfrm>
            <a:off x="1927267" y="5558260"/>
            <a:ext cx="5257800" cy="584775"/>
          </a:xfrm>
          <a:prstGeom prst="rect">
            <a:avLst/>
          </a:prstGeom>
          <a:noFill/>
        </p:spPr>
        <p:txBody>
          <a:bodyPr wrap="square" rtlCol="0">
            <a:spAutoFit/>
          </a:bodyPr>
          <a:lstStyle/>
          <a:p>
            <a:r>
              <a:rPr lang="en-US" sz="3200" b="1" dirty="0"/>
              <a:t>Team Dependency Diagram</a:t>
            </a:r>
          </a:p>
        </p:txBody>
      </p:sp>
      <p:sp>
        <p:nvSpPr>
          <p:cNvPr id="2" name="TextBox 1">
            <a:extLst>
              <a:ext uri="{FF2B5EF4-FFF2-40B4-BE49-F238E27FC236}">
                <a16:creationId xmlns:a16="http://schemas.microsoft.com/office/drawing/2014/main" id="{04A2172F-7C49-4EAF-888F-B6ADFF0C8307}"/>
              </a:ext>
            </a:extLst>
          </p:cNvPr>
          <p:cNvSpPr txBox="1"/>
          <p:nvPr/>
        </p:nvSpPr>
        <p:spPr>
          <a:xfrm>
            <a:off x="9073737" y="5619815"/>
            <a:ext cx="1778115" cy="523220"/>
          </a:xfrm>
          <a:prstGeom prst="rect">
            <a:avLst/>
          </a:prstGeom>
          <a:noFill/>
        </p:spPr>
        <p:txBody>
          <a:bodyPr wrap="none" rtlCol="0">
            <a:spAutoFit/>
          </a:bodyPr>
          <a:lstStyle/>
          <a:p>
            <a:r>
              <a:rPr lang="en-US" sz="2800" dirty="0"/>
              <a:t>@greening</a:t>
            </a:r>
          </a:p>
        </p:txBody>
      </p:sp>
    </p:spTree>
    <p:extLst>
      <p:ext uri="{BB962C8B-B14F-4D97-AF65-F5344CB8AC3E}">
        <p14:creationId xmlns:p14="http://schemas.microsoft.com/office/powerpoint/2010/main" val="1097612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1+#ppt_w/2"/>
                                          </p:val>
                                        </p:tav>
                                        <p:tav tm="100000">
                                          <p:val>
                                            <p:strVal val="#ppt_x"/>
                                          </p:val>
                                        </p:tav>
                                      </p:tavLst>
                                    </p:anim>
                                    <p:anim calcmode="lin" valueType="num">
                                      <p:cBhvr additive="base">
                                        <p:cTn id="16" dur="500" fill="hold"/>
                                        <p:tgtEl>
                                          <p:spTgt spid="6"/>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1+#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1+#ppt_w/2"/>
                                          </p:val>
                                        </p:tav>
                                        <p:tav tm="100000">
                                          <p:val>
                                            <p:strVal val="#ppt_x"/>
                                          </p:val>
                                        </p:tav>
                                      </p:tavLst>
                                    </p:anim>
                                    <p:anim calcmode="lin" valueType="num">
                                      <p:cBhvr additive="base">
                                        <p:cTn id="24" dur="500" fill="hold"/>
                                        <p:tgtEl>
                                          <p:spTgt spid="8"/>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fill="hold"/>
                                        <p:tgtEl>
                                          <p:spTgt spid="9"/>
                                        </p:tgtEl>
                                        <p:attrNameLst>
                                          <p:attrName>ppt_x</p:attrName>
                                        </p:attrNameLst>
                                      </p:cBhvr>
                                      <p:tavLst>
                                        <p:tav tm="0">
                                          <p:val>
                                            <p:strVal val="1+#ppt_w/2"/>
                                          </p:val>
                                        </p:tav>
                                        <p:tav tm="100000">
                                          <p:val>
                                            <p:strVal val="#ppt_x"/>
                                          </p:val>
                                        </p:tav>
                                      </p:tavLst>
                                    </p:anim>
                                    <p:anim calcmode="lin" valueType="num">
                                      <p:cBhvr additive="base">
                                        <p:cTn id="28" dur="500" fill="hold"/>
                                        <p:tgtEl>
                                          <p:spTgt spid="9"/>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1+#ppt_w/2"/>
                                          </p:val>
                                        </p:tav>
                                        <p:tav tm="100000">
                                          <p:val>
                                            <p:strVal val="#ppt_x"/>
                                          </p:val>
                                        </p:tav>
                                      </p:tavLst>
                                    </p:anim>
                                    <p:anim calcmode="lin" valueType="num">
                                      <p:cBhvr additive="base">
                                        <p:cTn id="32" dur="500" fill="hold"/>
                                        <p:tgtEl>
                                          <p:spTgt spid="10"/>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fill="hold"/>
                                        <p:tgtEl>
                                          <p:spTgt spid="11"/>
                                        </p:tgtEl>
                                        <p:attrNameLst>
                                          <p:attrName>ppt_x</p:attrName>
                                        </p:attrNameLst>
                                      </p:cBhvr>
                                      <p:tavLst>
                                        <p:tav tm="0">
                                          <p:val>
                                            <p:strVal val="1+#ppt_w/2"/>
                                          </p:val>
                                        </p:tav>
                                        <p:tav tm="100000">
                                          <p:val>
                                            <p:strVal val="#ppt_x"/>
                                          </p:val>
                                        </p:tav>
                                      </p:tavLst>
                                    </p:anim>
                                    <p:anim calcmode="lin" valueType="num">
                                      <p:cBhvr additive="base">
                                        <p:cTn id="36" dur="500" fill="hold"/>
                                        <p:tgtEl>
                                          <p:spTgt spid="11"/>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additive="base">
                                        <p:cTn id="39" dur="500" fill="hold"/>
                                        <p:tgtEl>
                                          <p:spTgt spid="12"/>
                                        </p:tgtEl>
                                        <p:attrNameLst>
                                          <p:attrName>ppt_x</p:attrName>
                                        </p:attrNameLst>
                                      </p:cBhvr>
                                      <p:tavLst>
                                        <p:tav tm="0">
                                          <p:val>
                                            <p:strVal val="1+#ppt_w/2"/>
                                          </p:val>
                                        </p:tav>
                                        <p:tav tm="100000">
                                          <p:val>
                                            <p:strVal val="#ppt_x"/>
                                          </p:val>
                                        </p:tav>
                                      </p:tavLst>
                                    </p:anim>
                                    <p:anim calcmode="lin" valueType="num">
                                      <p:cBhvr additive="base">
                                        <p:cTn id="40" dur="500" fill="hold"/>
                                        <p:tgtEl>
                                          <p:spTgt spid="12"/>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13"/>
                                        </p:tgtEl>
                                        <p:attrNameLst>
                                          <p:attrName>style.visibility</p:attrName>
                                        </p:attrNameLst>
                                      </p:cBhvr>
                                      <p:to>
                                        <p:strVal val="visible"/>
                                      </p:to>
                                    </p:set>
                                    <p:anim calcmode="lin" valueType="num">
                                      <p:cBhvr additive="base">
                                        <p:cTn id="43" dur="500" fill="hold"/>
                                        <p:tgtEl>
                                          <p:spTgt spid="13"/>
                                        </p:tgtEl>
                                        <p:attrNameLst>
                                          <p:attrName>ppt_x</p:attrName>
                                        </p:attrNameLst>
                                      </p:cBhvr>
                                      <p:tavLst>
                                        <p:tav tm="0">
                                          <p:val>
                                            <p:strVal val="1+#ppt_w/2"/>
                                          </p:val>
                                        </p:tav>
                                        <p:tav tm="100000">
                                          <p:val>
                                            <p:strVal val="#ppt_x"/>
                                          </p:val>
                                        </p:tav>
                                      </p:tavLst>
                                    </p:anim>
                                    <p:anim calcmode="lin" valueType="num">
                                      <p:cBhvr additive="base">
                                        <p:cTn id="44" dur="500" fill="hold"/>
                                        <p:tgtEl>
                                          <p:spTgt spid="13"/>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0"/>
                                  </p:stCondLst>
                                  <p:childTnLst>
                                    <p:set>
                                      <p:cBhvr>
                                        <p:cTn id="46" dur="1" fill="hold">
                                          <p:stCondLst>
                                            <p:cond delay="0"/>
                                          </p:stCondLst>
                                        </p:cTn>
                                        <p:tgtEl>
                                          <p:spTgt spid="14"/>
                                        </p:tgtEl>
                                        <p:attrNameLst>
                                          <p:attrName>style.visibility</p:attrName>
                                        </p:attrNameLst>
                                      </p:cBhvr>
                                      <p:to>
                                        <p:strVal val="visible"/>
                                      </p:to>
                                    </p:set>
                                    <p:anim calcmode="lin" valueType="num">
                                      <p:cBhvr additive="base">
                                        <p:cTn id="47" dur="500" fill="hold"/>
                                        <p:tgtEl>
                                          <p:spTgt spid="14"/>
                                        </p:tgtEl>
                                        <p:attrNameLst>
                                          <p:attrName>ppt_x</p:attrName>
                                        </p:attrNameLst>
                                      </p:cBhvr>
                                      <p:tavLst>
                                        <p:tav tm="0">
                                          <p:val>
                                            <p:strVal val="1+#ppt_w/2"/>
                                          </p:val>
                                        </p:tav>
                                        <p:tav tm="100000">
                                          <p:val>
                                            <p:strVal val="#ppt_x"/>
                                          </p:val>
                                        </p:tav>
                                      </p:tavLst>
                                    </p:anim>
                                    <p:anim calcmode="lin" valueType="num">
                                      <p:cBhvr additive="base">
                                        <p:cTn id="48" dur="500" fill="hold"/>
                                        <p:tgtEl>
                                          <p:spTgt spid="14"/>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15"/>
                                        </p:tgtEl>
                                        <p:attrNameLst>
                                          <p:attrName>style.visibility</p:attrName>
                                        </p:attrNameLst>
                                      </p:cBhvr>
                                      <p:to>
                                        <p:strVal val="visible"/>
                                      </p:to>
                                    </p:set>
                                    <p:anim calcmode="lin" valueType="num">
                                      <p:cBhvr additive="base">
                                        <p:cTn id="51" dur="500" fill="hold"/>
                                        <p:tgtEl>
                                          <p:spTgt spid="15"/>
                                        </p:tgtEl>
                                        <p:attrNameLst>
                                          <p:attrName>ppt_x</p:attrName>
                                        </p:attrNameLst>
                                      </p:cBhvr>
                                      <p:tavLst>
                                        <p:tav tm="0">
                                          <p:val>
                                            <p:strVal val="1+#ppt_w/2"/>
                                          </p:val>
                                        </p:tav>
                                        <p:tav tm="100000">
                                          <p:val>
                                            <p:strVal val="#ppt_x"/>
                                          </p:val>
                                        </p:tav>
                                      </p:tavLst>
                                    </p:anim>
                                    <p:anim calcmode="lin" valueType="num">
                                      <p:cBhvr additive="base">
                                        <p:cTn id="52" dur="500" fill="hold"/>
                                        <p:tgtEl>
                                          <p:spTgt spid="15"/>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anim calcmode="lin" valueType="num">
                                      <p:cBhvr additive="base">
                                        <p:cTn id="55" dur="500" fill="hold"/>
                                        <p:tgtEl>
                                          <p:spTgt spid="16"/>
                                        </p:tgtEl>
                                        <p:attrNameLst>
                                          <p:attrName>ppt_x</p:attrName>
                                        </p:attrNameLst>
                                      </p:cBhvr>
                                      <p:tavLst>
                                        <p:tav tm="0">
                                          <p:val>
                                            <p:strVal val="1+#ppt_w/2"/>
                                          </p:val>
                                        </p:tav>
                                        <p:tav tm="100000">
                                          <p:val>
                                            <p:strVal val="#ppt_x"/>
                                          </p:val>
                                        </p:tav>
                                      </p:tavLst>
                                    </p:anim>
                                    <p:anim calcmode="lin" valueType="num">
                                      <p:cBhvr additive="base">
                                        <p:cTn id="56" dur="500" fill="hold"/>
                                        <p:tgtEl>
                                          <p:spTgt spid="16"/>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0"/>
                                  </p:stCondLst>
                                  <p:childTnLst>
                                    <p:set>
                                      <p:cBhvr>
                                        <p:cTn id="58" dur="1" fill="hold">
                                          <p:stCondLst>
                                            <p:cond delay="0"/>
                                          </p:stCondLst>
                                        </p:cTn>
                                        <p:tgtEl>
                                          <p:spTgt spid="17"/>
                                        </p:tgtEl>
                                        <p:attrNameLst>
                                          <p:attrName>style.visibility</p:attrName>
                                        </p:attrNameLst>
                                      </p:cBhvr>
                                      <p:to>
                                        <p:strVal val="visible"/>
                                      </p:to>
                                    </p:set>
                                    <p:anim calcmode="lin" valueType="num">
                                      <p:cBhvr additive="base">
                                        <p:cTn id="59" dur="500" fill="hold"/>
                                        <p:tgtEl>
                                          <p:spTgt spid="17"/>
                                        </p:tgtEl>
                                        <p:attrNameLst>
                                          <p:attrName>ppt_x</p:attrName>
                                        </p:attrNameLst>
                                      </p:cBhvr>
                                      <p:tavLst>
                                        <p:tav tm="0">
                                          <p:val>
                                            <p:strVal val="1+#ppt_w/2"/>
                                          </p:val>
                                        </p:tav>
                                        <p:tav tm="100000">
                                          <p:val>
                                            <p:strVal val="#ppt_x"/>
                                          </p:val>
                                        </p:tav>
                                      </p:tavLst>
                                    </p:anim>
                                    <p:anim calcmode="lin" valueType="num">
                                      <p:cBhvr additive="base">
                                        <p:cTn id="60" dur="500" fill="hold"/>
                                        <p:tgtEl>
                                          <p:spTgt spid="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p:bldP spid="12" grpId="0"/>
      <p:bldP spid="13" grpId="0"/>
      <p:bldP spid="14" grpId="0"/>
      <p:bldP spid="15" grpId="0"/>
      <p:bldP spid="16" grpId="0"/>
      <p:bldP spid="17" grpId="0"/>
    </p:bldLst>
  </p:timing>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p:cNvSpPr txBox="1"/>
          <p:nvPr/>
        </p:nvSpPr>
        <p:spPr>
          <a:xfrm>
            <a:off x="2514600" y="228601"/>
            <a:ext cx="6858000" cy="6022161"/>
          </a:xfrm>
          <a:prstGeom prst="rect">
            <a:avLst/>
          </a:prstGeom>
          <a:noFill/>
        </p:spPr>
        <p:txBody>
          <a:bodyPr wrap="square" rtlCol="0">
            <a:spAutoFit/>
          </a:bodyPr>
          <a:lstStyle/>
          <a:p>
            <a:pPr algn="ctr"/>
            <a:r>
              <a:rPr lang="en-US" sz="3200" b="1" dirty="0">
                <a:solidFill>
                  <a:schemeClr val="bg2"/>
                </a:solidFill>
              </a:rPr>
              <a:t>Chances at least one team not delayed</a:t>
            </a:r>
          </a:p>
          <a:p>
            <a:pPr algn="ctr"/>
            <a:r>
              <a:rPr lang="en-US" sz="8800" b="1" dirty="0">
                <a:solidFill>
                  <a:schemeClr val="bg2"/>
                </a:solidFill>
              </a:rPr>
              <a:t>1 in 2</a:t>
            </a:r>
            <a:r>
              <a:rPr lang="en-US" sz="8000" b="1" baseline="30000" dirty="0">
                <a:solidFill>
                  <a:schemeClr val="bg2"/>
                </a:solidFill>
              </a:rPr>
              <a:t>n</a:t>
            </a:r>
            <a:br>
              <a:rPr lang="en-US" sz="8000" b="1" baseline="30000" dirty="0">
                <a:solidFill>
                  <a:schemeClr val="bg2"/>
                </a:solidFill>
              </a:rPr>
            </a:br>
            <a:r>
              <a:rPr lang="en-US" sz="6600" b="1" baseline="30000" dirty="0">
                <a:solidFill>
                  <a:schemeClr val="bg2"/>
                </a:solidFill>
              </a:rPr>
              <a:t>or</a:t>
            </a:r>
          </a:p>
          <a:p>
            <a:pPr algn="ctr"/>
            <a:r>
              <a:rPr lang="en-US" sz="8800" b="1" dirty="0">
                <a:solidFill>
                  <a:schemeClr val="bg2"/>
                </a:solidFill>
              </a:rPr>
              <a:t>1 in 2</a:t>
            </a:r>
            <a:r>
              <a:rPr lang="en-US" sz="8000" b="1" baseline="30000" dirty="0">
                <a:solidFill>
                  <a:schemeClr val="bg2"/>
                </a:solidFill>
              </a:rPr>
              <a:t>7</a:t>
            </a:r>
          </a:p>
          <a:p>
            <a:pPr algn="ctr"/>
            <a:r>
              <a:rPr lang="en-US" sz="8000" b="1" baseline="30000" dirty="0">
                <a:solidFill>
                  <a:schemeClr val="bg2"/>
                </a:solidFill>
              </a:rPr>
              <a:t>or</a:t>
            </a:r>
          </a:p>
          <a:p>
            <a:pPr algn="ctr"/>
            <a:r>
              <a:rPr lang="en-US" sz="8000" b="1" dirty="0">
                <a:solidFill>
                  <a:schemeClr val="bg2"/>
                </a:solidFill>
              </a:rPr>
              <a:t>1 in 128</a:t>
            </a:r>
            <a:endParaRPr lang="en-US" sz="8000" b="1" baseline="30000" dirty="0">
              <a:solidFill>
                <a:schemeClr val="bg2"/>
              </a:solidFill>
            </a:endParaRPr>
          </a:p>
        </p:txBody>
      </p:sp>
    </p:spTree>
    <p:extLst>
      <p:ext uri="{BB962C8B-B14F-4D97-AF65-F5344CB8AC3E}">
        <p14:creationId xmlns:p14="http://schemas.microsoft.com/office/powerpoint/2010/main" val="12819914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1F66B0-DAE3-45F2-B608-07682817589F}"/>
              </a:ext>
            </a:extLst>
          </p:cNvPr>
          <p:cNvSpPr txBox="1"/>
          <p:nvPr/>
        </p:nvSpPr>
        <p:spPr>
          <a:xfrm>
            <a:off x="2251789" y="508574"/>
            <a:ext cx="7688422" cy="3785652"/>
          </a:xfrm>
          <a:prstGeom prst="rect">
            <a:avLst/>
          </a:prstGeom>
          <a:noFill/>
        </p:spPr>
        <p:txBody>
          <a:bodyPr wrap="square" rtlCol="0">
            <a:spAutoFit/>
          </a:bodyPr>
          <a:lstStyle/>
          <a:p>
            <a:pPr algn="ctr"/>
            <a:r>
              <a:rPr lang="en-US" sz="5400" dirty="0">
                <a:solidFill>
                  <a:schemeClr val="bg2"/>
                </a:solidFill>
              </a:rPr>
              <a:t>Let’s start with something we all agree about</a:t>
            </a:r>
          </a:p>
          <a:p>
            <a:pPr algn="ctr"/>
            <a:endParaRPr lang="en-US" sz="4400" dirty="0">
              <a:solidFill>
                <a:schemeClr val="bg2"/>
              </a:solidFill>
            </a:endParaRPr>
          </a:p>
          <a:p>
            <a:pPr algn="ctr"/>
            <a:r>
              <a:rPr lang="en-US" sz="8800" b="1" dirty="0">
                <a:solidFill>
                  <a:schemeClr val="accent2"/>
                </a:solidFill>
              </a:rPr>
              <a:t>#</a:t>
            </a:r>
            <a:r>
              <a:rPr lang="en-US" sz="8800" b="1" dirty="0" err="1">
                <a:solidFill>
                  <a:schemeClr val="accent2"/>
                </a:solidFill>
              </a:rPr>
              <a:t>NoEstimates</a:t>
            </a:r>
            <a:endParaRPr lang="en-US" sz="4400" b="1" dirty="0">
              <a:solidFill>
                <a:schemeClr val="accent2"/>
              </a:solidFill>
            </a:endParaRPr>
          </a:p>
        </p:txBody>
      </p:sp>
    </p:spTree>
    <p:extLst>
      <p:ext uri="{BB962C8B-B14F-4D97-AF65-F5344CB8AC3E}">
        <p14:creationId xmlns:p14="http://schemas.microsoft.com/office/powerpoint/2010/main" val="139999574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ectangle 2"/>
          <p:cNvSpPr/>
          <p:nvPr/>
        </p:nvSpPr>
        <p:spPr>
          <a:xfrm>
            <a:off x="2819400" y="76200"/>
            <a:ext cx="457200" cy="304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615267"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4411134"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207001"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6002868"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798735"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594602"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8390469"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9186336"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9982200"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2822388"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3618255"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4414122"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5209989"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6005856"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6801723"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7597590"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8393457"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9189324"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9985188"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2819400"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3615267"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4411134"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5207001"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6002868"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6798735"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7594602"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8390469"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9186336"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9982200"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2819400" y="1676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3615267" y="1676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4411134" y="1676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5207001" y="1676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6002868" y="1676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6798735" y="1676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7594602" y="1676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8390469" y="1676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9186336" y="1676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9982200" y="1676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2819400" y="2209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3615267" y="2209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4411134" y="2209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5207001" y="2209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6002868" y="2209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a:off x="6798735" y="2209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p:nvSpPr>
        <p:spPr>
          <a:xfrm>
            <a:off x="7594602" y="2209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p:cNvSpPr/>
          <p:nvPr/>
        </p:nvSpPr>
        <p:spPr>
          <a:xfrm>
            <a:off x="8390469" y="2209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9186336" y="2209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9982200" y="2209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p:cNvSpPr/>
          <p:nvPr/>
        </p:nvSpPr>
        <p:spPr>
          <a:xfrm>
            <a:off x="2819400" y="2743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p:cNvSpPr/>
          <p:nvPr/>
        </p:nvSpPr>
        <p:spPr>
          <a:xfrm>
            <a:off x="3615267" y="2743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p:nvSpPr>
        <p:spPr>
          <a:xfrm>
            <a:off x="4411134" y="2743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5207001" y="2743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p:cNvSpPr/>
          <p:nvPr/>
        </p:nvSpPr>
        <p:spPr>
          <a:xfrm>
            <a:off x="6002868" y="2743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p:cNvSpPr/>
          <p:nvPr/>
        </p:nvSpPr>
        <p:spPr>
          <a:xfrm>
            <a:off x="6798735" y="2743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p:cNvSpPr/>
          <p:nvPr/>
        </p:nvSpPr>
        <p:spPr>
          <a:xfrm>
            <a:off x="7594602" y="2743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p:cNvSpPr/>
          <p:nvPr/>
        </p:nvSpPr>
        <p:spPr>
          <a:xfrm>
            <a:off x="8390469" y="2743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9186336" y="2743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p:cNvSpPr/>
          <p:nvPr/>
        </p:nvSpPr>
        <p:spPr>
          <a:xfrm>
            <a:off x="9982200" y="2743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p:cNvSpPr/>
          <p:nvPr/>
        </p:nvSpPr>
        <p:spPr>
          <a:xfrm>
            <a:off x="2822388" y="3276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p:cNvSpPr/>
          <p:nvPr/>
        </p:nvSpPr>
        <p:spPr>
          <a:xfrm>
            <a:off x="3618255" y="3276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4414122" y="3276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5209989" y="3276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6005856" y="3276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p:cNvSpPr/>
          <p:nvPr/>
        </p:nvSpPr>
        <p:spPr>
          <a:xfrm>
            <a:off x="6801723" y="3276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p:cNvSpPr/>
          <p:nvPr/>
        </p:nvSpPr>
        <p:spPr>
          <a:xfrm>
            <a:off x="7597590" y="3276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p:cNvSpPr/>
          <p:nvPr/>
        </p:nvSpPr>
        <p:spPr>
          <a:xfrm>
            <a:off x="8393457" y="3276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a:off x="9189324" y="3276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p:cNvSpPr/>
          <p:nvPr/>
        </p:nvSpPr>
        <p:spPr>
          <a:xfrm>
            <a:off x="9985188" y="3276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p:cNvSpPr/>
          <p:nvPr/>
        </p:nvSpPr>
        <p:spPr>
          <a:xfrm>
            <a:off x="2819400" y="3810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p:cNvSpPr/>
          <p:nvPr/>
        </p:nvSpPr>
        <p:spPr>
          <a:xfrm>
            <a:off x="3615267" y="3810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p:cNvSpPr/>
          <p:nvPr/>
        </p:nvSpPr>
        <p:spPr>
          <a:xfrm>
            <a:off x="4411134" y="3810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p:cNvSpPr/>
          <p:nvPr/>
        </p:nvSpPr>
        <p:spPr>
          <a:xfrm>
            <a:off x="5207001" y="3810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p:cNvSpPr/>
          <p:nvPr/>
        </p:nvSpPr>
        <p:spPr>
          <a:xfrm>
            <a:off x="6002868" y="3810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p:cNvSpPr/>
          <p:nvPr/>
        </p:nvSpPr>
        <p:spPr>
          <a:xfrm>
            <a:off x="6798735" y="3810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p:cNvSpPr/>
          <p:nvPr/>
        </p:nvSpPr>
        <p:spPr>
          <a:xfrm>
            <a:off x="7594602" y="3810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p:cNvSpPr/>
          <p:nvPr/>
        </p:nvSpPr>
        <p:spPr>
          <a:xfrm>
            <a:off x="8390469" y="3810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p:cNvSpPr/>
          <p:nvPr/>
        </p:nvSpPr>
        <p:spPr>
          <a:xfrm>
            <a:off x="9186336" y="3810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p:cNvSpPr/>
          <p:nvPr/>
        </p:nvSpPr>
        <p:spPr>
          <a:xfrm>
            <a:off x="9982200" y="3810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p:cNvSpPr/>
          <p:nvPr/>
        </p:nvSpPr>
        <p:spPr>
          <a:xfrm>
            <a:off x="2819400" y="4343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p:cNvSpPr/>
          <p:nvPr/>
        </p:nvSpPr>
        <p:spPr>
          <a:xfrm>
            <a:off x="3615267" y="4343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p:cNvSpPr/>
          <p:nvPr/>
        </p:nvSpPr>
        <p:spPr>
          <a:xfrm>
            <a:off x="4411134" y="4343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p:cNvSpPr/>
          <p:nvPr/>
        </p:nvSpPr>
        <p:spPr>
          <a:xfrm>
            <a:off x="5207001" y="4343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p:cNvSpPr/>
          <p:nvPr/>
        </p:nvSpPr>
        <p:spPr>
          <a:xfrm>
            <a:off x="6002868" y="4343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p:cNvSpPr/>
          <p:nvPr/>
        </p:nvSpPr>
        <p:spPr>
          <a:xfrm>
            <a:off x="6798735" y="4343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7594602" y="4343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p:cNvSpPr/>
          <p:nvPr/>
        </p:nvSpPr>
        <p:spPr>
          <a:xfrm>
            <a:off x="8390469" y="4343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90"/>
          <p:cNvSpPr/>
          <p:nvPr/>
        </p:nvSpPr>
        <p:spPr>
          <a:xfrm>
            <a:off x="9186336" y="4343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91"/>
          <p:cNvSpPr/>
          <p:nvPr/>
        </p:nvSpPr>
        <p:spPr>
          <a:xfrm>
            <a:off x="9982200" y="4343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92"/>
          <p:cNvSpPr/>
          <p:nvPr/>
        </p:nvSpPr>
        <p:spPr>
          <a:xfrm>
            <a:off x="2819400" y="4876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93"/>
          <p:cNvSpPr/>
          <p:nvPr/>
        </p:nvSpPr>
        <p:spPr>
          <a:xfrm>
            <a:off x="3615267" y="4876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p:cNvSpPr/>
          <p:nvPr/>
        </p:nvSpPr>
        <p:spPr>
          <a:xfrm>
            <a:off x="4411134" y="4876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p:cNvSpPr/>
          <p:nvPr/>
        </p:nvSpPr>
        <p:spPr>
          <a:xfrm>
            <a:off x="5207001" y="4876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p:cNvSpPr/>
          <p:nvPr/>
        </p:nvSpPr>
        <p:spPr>
          <a:xfrm>
            <a:off x="6002868" y="4876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p:cNvSpPr/>
          <p:nvPr/>
        </p:nvSpPr>
        <p:spPr>
          <a:xfrm>
            <a:off x="6798735" y="4876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p:cNvSpPr/>
          <p:nvPr/>
        </p:nvSpPr>
        <p:spPr>
          <a:xfrm>
            <a:off x="7594602" y="4876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99"/>
          <p:cNvSpPr/>
          <p:nvPr/>
        </p:nvSpPr>
        <p:spPr>
          <a:xfrm>
            <a:off x="8390469" y="4876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p:cNvSpPr/>
          <p:nvPr/>
        </p:nvSpPr>
        <p:spPr>
          <a:xfrm>
            <a:off x="9186336" y="4876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Rectangle 101"/>
          <p:cNvSpPr/>
          <p:nvPr/>
        </p:nvSpPr>
        <p:spPr>
          <a:xfrm>
            <a:off x="9982200" y="4876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p:cNvSpPr/>
          <p:nvPr/>
        </p:nvSpPr>
        <p:spPr>
          <a:xfrm>
            <a:off x="2819400" y="5410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p:cNvSpPr/>
          <p:nvPr/>
        </p:nvSpPr>
        <p:spPr>
          <a:xfrm>
            <a:off x="3615267" y="5410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Rectangle 104"/>
          <p:cNvSpPr/>
          <p:nvPr/>
        </p:nvSpPr>
        <p:spPr>
          <a:xfrm>
            <a:off x="4411134" y="5410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Rectangle 105"/>
          <p:cNvSpPr/>
          <p:nvPr/>
        </p:nvSpPr>
        <p:spPr>
          <a:xfrm>
            <a:off x="5207001" y="5410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ectangle 106"/>
          <p:cNvSpPr/>
          <p:nvPr/>
        </p:nvSpPr>
        <p:spPr>
          <a:xfrm>
            <a:off x="6002868" y="5410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107"/>
          <p:cNvSpPr/>
          <p:nvPr/>
        </p:nvSpPr>
        <p:spPr>
          <a:xfrm>
            <a:off x="6798735" y="5410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108"/>
          <p:cNvSpPr/>
          <p:nvPr/>
        </p:nvSpPr>
        <p:spPr>
          <a:xfrm>
            <a:off x="7594602" y="5410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109"/>
          <p:cNvSpPr/>
          <p:nvPr/>
        </p:nvSpPr>
        <p:spPr>
          <a:xfrm>
            <a:off x="8390469" y="5410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p:cNvSpPr/>
          <p:nvPr/>
        </p:nvSpPr>
        <p:spPr>
          <a:xfrm>
            <a:off x="9186336" y="5410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ectangle 111"/>
          <p:cNvSpPr/>
          <p:nvPr/>
        </p:nvSpPr>
        <p:spPr>
          <a:xfrm>
            <a:off x="9982200" y="5410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112"/>
          <p:cNvSpPr/>
          <p:nvPr/>
        </p:nvSpPr>
        <p:spPr>
          <a:xfrm>
            <a:off x="2819400" y="5943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p:cNvSpPr/>
          <p:nvPr/>
        </p:nvSpPr>
        <p:spPr>
          <a:xfrm>
            <a:off x="3615267" y="5943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Rectangle 114"/>
          <p:cNvSpPr/>
          <p:nvPr/>
        </p:nvSpPr>
        <p:spPr>
          <a:xfrm>
            <a:off x="4411134" y="5943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115"/>
          <p:cNvSpPr/>
          <p:nvPr/>
        </p:nvSpPr>
        <p:spPr>
          <a:xfrm>
            <a:off x="5207001" y="5943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116"/>
          <p:cNvSpPr/>
          <p:nvPr/>
        </p:nvSpPr>
        <p:spPr>
          <a:xfrm>
            <a:off x="6002868" y="5943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117"/>
          <p:cNvSpPr/>
          <p:nvPr/>
        </p:nvSpPr>
        <p:spPr>
          <a:xfrm>
            <a:off x="6798735" y="5943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p:cNvSpPr/>
          <p:nvPr/>
        </p:nvSpPr>
        <p:spPr>
          <a:xfrm>
            <a:off x="7594602" y="5943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119"/>
          <p:cNvSpPr/>
          <p:nvPr/>
        </p:nvSpPr>
        <p:spPr>
          <a:xfrm>
            <a:off x="8390469" y="5943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p:cNvSpPr/>
          <p:nvPr/>
        </p:nvSpPr>
        <p:spPr>
          <a:xfrm>
            <a:off x="9186336" y="5943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p:cNvSpPr/>
          <p:nvPr/>
        </p:nvSpPr>
        <p:spPr>
          <a:xfrm>
            <a:off x="9982200" y="5943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122"/>
          <p:cNvSpPr/>
          <p:nvPr/>
        </p:nvSpPr>
        <p:spPr>
          <a:xfrm>
            <a:off x="2819400" y="6477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Rectangle 123"/>
          <p:cNvSpPr/>
          <p:nvPr/>
        </p:nvSpPr>
        <p:spPr>
          <a:xfrm>
            <a:off x="3615267" y="6477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p:cNvSpPr/>
          <p:nvPr/>
        </p:nvSpPr>
        <p:spPr>
          <a:xfrm>
            <a:off x="4411134" y="6477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125"/>
          <p:cNvSpPr/>
          <p:nvPr/>
        </p:nvSpPr>
        <p:spPr>
          <a:xfrm>
            <a:off x="5207001" y="6477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p:cNvSpPr/>
          <p:nvPr/>
        </p:nvSpPr>
        <p:spPr>
          <a:xfrm>
            <a:off x="6002868" y="6477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127"/>
          <p:cNvSpPr/>
          <p:nvPr/>
        </p:nvSpPr>
        <p:spPr>
          <a:xfrm>
            <a:off x="6798735" y="6477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128"/>
          <p:cNvSpPr/>
          <p:nvPr/>
        </p:nvSpPr>
        <p:spPr>
          <a:xfrm>
            <a:off x="7594602" y="6477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129"/>
          <p:cNvSpPr/>
          <p:nvPr/>
        </p:nvSpPr>
        <p:spPr>
          <a:xfrm>
            <a:off x="8390469" y="6477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p:cNvSpPr/>
          <p:nvPr/>
        </p:nvSpPr>
        <p:spPr>
          <a:xfrm>
            <a:off x="4078443" y="2430182"/>
            <a:ext cx="5147736" cy="168461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tx1"/>
                </a:solidFill>
              </a:rPr>
              <a:t>7 dependencies</a:t>
            </a:r>
          </a:p>
          <a:p>
            <a:pPr algn="ctr"/>
            <a:r>
              <a:rPr lang="en-US" sz="5400" dirty="0">
                <a:solidFill>
                  <a:schemeClr val="tx1"/>
                </a:solidFill>
              </a:rPr>
              <a:t>1 chance in 128</a:t>
            </a:r>
          </a:p>
        </p:txBody>
      </p:sp>
    </p:spTree>
    <p:extLst>
      <p:ext uri="{BB962C8B-B14F-4D97-AF65-F5344CB8AC3E}">
        <p14:creationId xmlns:p14="http://schemas.microsoft.com/office/powerpoint/2010/main" val="83916919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5F8E5861-E65C-4BE8-8BCB-9B255B5A3C3D}" type="slidenum">
              <a:rPr lang="en-US" smtClean="0"/>
              <a:t>61</a:t>
            </a:fld>
            <a:endParaRPr lang="en-US" dirty="0"/>
          </a:p>
        </p:txBody>
      </p:sp>
      <p:sp>
        <p:nvSpPr>
          <p:cNvPr id="3" name="Rectangle 2"/>
          <p:cNvSpPr/>
          <p:nvPr/>
        </p:nvSpPr>
        <p:spPr>
          <a:xfrm>
            <a:off x="2819400" y="76200"/>
            <a:ext cx="457200" cy="3048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615267"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4411134"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207001"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6002868"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798735"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594602"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8390469"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9186336"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9982200"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2822388"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3618255"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4414122"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5209989"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6005856"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6801723"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7597590"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8393457"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9189324"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9985188"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2819400"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3615267"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4411134"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5207001"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6002868"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6798735"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7594602"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8390469"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9186336"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9982200"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2819400" y="1676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3615267" y="1676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4411134" y="1676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5207001" y="1676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6002868" y="1676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6798735" y="1676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7594602" y="1676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8390469" y="1676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9186336" y="1676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9982200" y="1676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2819400" y="2209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3615267" y="2209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4411134" y="2209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5207001" y="2209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6002868" y="2209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a:off x="6798735" y="2209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p:nvSpPr>
        <p:spPr>
          <a:xfrm>
            <a:off x="7594602" y="2209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p:cNvSpPr/>
          <p:nvPr/>
        </p:nvSpPr>
        <p:spPr>
          <a:xfrm>
            <a:off x="8390469" y="2209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9186336" y="2209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9982200" y="22098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p:cNvSpPr/>
          <p:nvPr/>
        </p:nvSpPr>
        <p:spPr>
          <a:xfrm>
            <a:off x="2819400" y="2743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p:cNvSpPr/>
          <p:nvPr/>
        </p:nvSpPr>
        <p:spPr>
          <a:xfrm>
            <a:off x="3615267" y="2743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p:nvSpPr>
        <p:spPr>
          <a:xfrm>
            <a:off x="4411134" y="2743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5207001" y="2743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p:cNvSpPr/>
          <p:nvPr/>
        </p:nvSpPr>
        <p:spPr>
          <a:xfrm>
            <a:off x="6002868" y="2743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p:cNvSpPr/>
          <p:nvPr/>
        </p:nvSpPr>
        <p:spPr>
          <a:xfrm>
            <a:off x="6798735" y="2743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p:cNvSpPr/>
          <p:nvPr/>
        </p:nvSpPr>
        <p:spPr>
          <a:xfrm>
            <a:off x="7594602" y="2743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p:cNvSpPr/>
          <p:nvPr/>
        </p:nvSpPr>
        <p:spPr>
          <a:xfrm>
            <a:off x="8390469" y="2743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9186336" y="2743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p:cNvSpPr/>
          <p:nvPr/>
        </p:nvSpPr>
        <p:spPr>
          <a:xfrm>
            <a:off x="9982200" y="2743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p:cNvSpPr/>
          <p:nvPr/>
        </p:nvSpPr>
        <p:spPr>
          <a:xfrm>
            <a:off x="2822388" y="3276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p:cNvSpPr/>
          <p:nvPr/>
        </p:nvSpPr>
        <p:spPr>
          <a:xfrm>
            <a:off x="3618255" y="3276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4414122" y="3276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5209989" y="3276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4078443" y="2430182"/>
            <a:ext cx="5147736" cy="168461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tx1"/>
                </a:solidFill>
              </a:rPr>
              <a:t>6 dependencies</a:t>
            </a:r>
          </a:p>
          <a:p>
            <a:pPr algn="ctr"/>
            <a:r>
              <a:rPr lang="en-US" sz="5400" dirty="0">
                <a:solidFill>
                  <a:schemeClr val="tx1"/>
                </a:solidFill>
              </a:rPr>
              <a:t>1 chance in 64</a:t>
            </a:r>
          </a:p>
        </p:txBody>
      </p:sp>
      <p:sp>
        <p:nvSpPr>
          <p:cNvPr id="68" name="Footer Placeholder 67"/>
          <p:cNvSpPr>
            <a:spLocks noGrp="1"/>
          </p:cNvSpPr>
          <p:nvPr>
            <p:ph type="ftr" sz="quarter" idx="11"/>
          </p:nvPr>
        </p:nvSpPr>
        <p:spPr/>
        <p:txBody>
          <a:bodyPr/>
          <a:lstStyle/>
          <a:p>
            <a:r>
              <a:rPr lang="en-US"/>
              <a:t>@t_magennis</a:t>
            </a:r>
            <a:endParaRPr lang="en-US" dirty="0"/>
          </a:p>
        </p:txBody>
      </p:sp>
    </p:spTree>
    <p:extLst>
      <p:ext uri="{BB962C8B-B14F-4D97-AF65-F5344CB8AC3E}">
        <p14:creationId xmlns:p14="http://schemas.microsoft.com/office/powerpoint/2010/main" val="402792144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ectangle 2"/>
          <p:cNvSpPr/>
          <p:nvPr/>
        </p:nvSpPr>
        <p:spPr>
          <a:xfrm>
            <a:off x="2819400" y="76200"/>
            <a:ext cx="457200" cy="3048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615267"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4411134"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207001"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6002868"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798735"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594602"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8390469"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9186336"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9982200" y="762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2822388"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3618255"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4414122"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5209989"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6005856"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6801723"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7597590"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8393457"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9189324"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9985188" y="6096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2819400"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3615267"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4411134"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5207001"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6002868"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6798735"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7594602"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8390469"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9186336"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9982200" y="11430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2819400" y="1676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3615267" y="1676400"/>
            <a:ext cx="4572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4078443" y="2430182"/>
            <a:ext cx="5147736" cy="168461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tx1"/>
                </a:solidFill>
              </a:rPr>
              <a:t>5 dependencies</a:t>
            </a:r>
          </a:p>
          <a:p>
            <a:pPr algn="ctr"/>
            <a:r>
              <a:rPr lang="en-US" sz="5400" dirty="0">
                <a:solidFill>
                  <a:schemeClr val="tx1"/>
                </a:solidFill>
              </a:rPr>
              <a:t>1 chance in 32</a:t>
            </a:r>
          </a:p>
        </p:txBody>
      </p:sp>
    </p:spTree>
    <p:extLst>
      <p:ext uri="{BB962C8B-B14F-4D97-AF65-F5344CB8AC3E}">
        <p14:creationId xmlns:p14="http://schemas.microsoft.com/office/powerpoint/2010/main" val="219129252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8" name="Picture 4" descr="http://demianrepucci.com/wp-content/uploads/2010/01/100111-demian-pizza-flour2-3.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70522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774207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41387"/>
          </a:xfrm>
          <a:prstGeom prst="rect">
            <a:avLst/>
          </a:prstGeom>
        </p:spPr>
      </p:pic>
      <p:sp>
        <p:nvSpPr>
          <p:cNvPr id="6" name="Rectangle 5"/>
          <p:cNvSpPr/>
          <p:nvPr/>
        </p:nvSpPr>
        <p:spPr>
          <a:xfrm>
            <a:off x="0" y="0"/>
            <a:ext cx="4899546" cy="6858000"/>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7956646" y="-16613"/>
            <a:ext cx="4235354" cy="6858000"/>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p:nvPr/>
        </p:nvCxnSpPr>
        <p:spPr>
          <a:xfrm flipH="1">
            <a:off x="5513697" y="2306472"/>
            <a:ext cx="1705969" cy="0"/>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11529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B27BA1-C0AB-4BCB-8308-25857F50A019}"/>
              </a:ext>
            </a:extLst>
          </p:cNvPr>
          <p:cNvSpPr txBox="1"/>
          <p:nvPr/>
        </p:nvSpPr>
        <p:spPr>
          <a:xfrm>
            <a:off x="0" y="0"/>
            <a:ext cx="12191999" cy="6555641"/>
          </a:xfrm>
          <a:prstGeom prst="rect">
            <a:avLst/>
          </a:prstGeom>
          <a:noFill/>
        </p:spPr>
        <p:txBody>
          <a:bodyPr wrap="square" rtlCol="0">
            <a:spAutoFit/>
          </a:bodyPr>
          <a:lstStyle/>
          <a:p>
            <a:pPr algn="ctr"/>
            <a:r>
              <a:rPr lang="en-US" sz="7200" dirty="0">
                <a:solidFill>
                  <a:schemeClr val="accent2"/>
                </a:solidFill>
              </a:rPr>
              <a:t>Experiment</a:t>
            </a:r>
          </a:p>
          <a:p>
            <a:pPr algn="ctr"/>
            <a:endParaRPr lang="en-US" sz="7200" dirty="0">
              <a:solidFill>
                <a:schemeClr val="bg2"/>
              </a:solidFill>
            </a:endParaRPr>
          </a:p>
          <a:p>
            <a:pPr algn="ctr"/>
            <a:r>
              <a:rPr lang="en-US" sz="7200" dirty="0">
                <a:solidFill>
                  <a:schemeClr val="bg2"/>
                </a:solidFill>
              </a:rPr>
              <a:t>Organize to minimize dependencies</a:t>
            </a:r>
          </a:p>
          <a:p>
            <a:pPr algn="ctr"/>
            <a:endParaRPr lang="en-US" sz="6000" dirty="0">
              <a:solidFill>
                <a:schemeClr val="bg2"/>
              </a:solidFill>
            </a:endParaRPr>
          </a:p>
          <a:p>
            <a:pPr algn="ctr"/>
            <a:r>
              <a:rPr lang="en-US" sz="7200" dirty="0">
                <a:solidFill>
                  <a:schemeClr val="bg2"/>
                </a:solidFill>
              </a:rPr>
              <a:t>Better?</a:t>
            </a:r>
          </a:p>
        </p:txBody>
      </p:sp>
    </p:spTree>
    <p:extLst>
      <p:ext uri="{BB962C8B-B14F-4D97-AF65-F5344CB8AC3E}">
        <p14:creationId xmlns:p14="http://schemas.microsoft.com/office/powerpoint/2010/main" val="52159289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53DEBB3-4B88-47E6-B4A2-96954D975A4B}"/>
              </a:ext>
            </a:extLst>
          </p:cNvPr>
          <p:cNvSpPr txBox="1"/>
          <p:nvPr/>
        </p:nvSpPr>
        <p:spPr>
          <a:xfrm>
            <a:off x="0" y="106699"/>
            <a:ext cx="12191999" cy="7201972"/>
          </a:xfrm>
          <a:prstGeom prst="rect">
            <a:avLst/>
          </a:prstGeom>
          <a:noFill/>
        </p:spPr>
        <p:txBody>
          <a:bodyPr wrap="square" rtlCol="0">
            <a:spAutoFit/>
          </a:bodyPr>
          <a:lstStyle/>
          <a:p>
            <a:pPr algn="ctr"/>
            <a:r>
              <a:rPr lang="en-US" sz="5400" dirty="0">
                <a:solidFill>
                  <a:schemeClr val="bg2"/>
                </a:solidFill>
              </a:rPr>
              <a:t>Agile Community Call to Action</a:t>
            </a:r>
          </a:p>
          <a:p>
            <a:pPr algn="ctr"/>
            <a:endParaRPr lang="en-US" sz="5400" dirty="0">
              <a:solidFill>
                <a:schemeClr val="bg2"/>
              </a:solidFill>
            </a:endParaRPr>
          </a:p>
          <a:p>
            <a:pPr algn="ctr"/>
            <a:r>
              <a:rPr lang="en-US" sz="5400" dirty="0">
                <a:solidFill>
                  <a:schemeClr val="bg2"/>
                </a:solidFill>
              </a:rPr>
              <a:t>We need to </a:t>
            </a:r>
            <a:r>
              <a:rPr lang="en-US" sz="5400" dirty="0">
                <a:solidFill>
                  <a:schemeClr val="accent2"/>
                </a:solidFill>
              </a:rPr>
              <a:t>visualize</a:t>
            </a:r>
            <a:r>
              <a:rPr lang="en-US" sz="5400" dirty="0">
                <a:solidFill>
                  <a:schemeClr val="bg2"/>
                </a:solidFill>
              </a:rPr>
              <a:t> and manage </a:t>
            </a:r>
            <a:r>
              <a:rPr lang="en-US" sz="5400" dirty="0">
                <a:solidFill>
                  <a:schemeClr val="accent2"/>
                </a:solidFill>
              </a:rPr>
              <a:t>dependencies</a:t>
            </a:r>
          </a:p>
          <a:p>
            <a:pPr algn="ctr"/>
            <a:endParaRPr lang="en-US" sz="3600" dirty="0">
              <a:solidFill>
                <a:schemeClr val="bg2"/>
              </a:solidFill>
            </a:endParaRPr>
          </a:p>
          <a:p>
            <a:pPr algn="ctr"/>
            <a:r>
              <a:rPr lang="en-US" sz="5400" dirty="0">
                <a:solidFill>
                  <a:schemeClr val="bg2"/>
                </a:solidFill>
              </a:rPr>
              <a:t>We need to minimize </a:t>
            </a:r>
            <a:r>
              <a:rPr lang="en-US" sz="5400" dirty="0">
                <a:solidFill>
                  <a:schemeClr val="accent2"/>
                </a:solidFill>
              </a:rPr>
              <a:t>dependencies</a:t>
            </a:r>
          </a:p>
          <a:p>
            <a:pPr algn="ctr"/>
            <a:endParaRPr lang="en-US" sz="3600" dirty="0">
              <a:solidFill>
                <a:schemeClr val="bg2"/>
              </a:solidFill>
            </a:endParaRPr>
          </a:p>
          <a:p>
            <a:pPr algn="ctr"/>
            <a:r>
              <a:rPr lang="en-US" sz="5400" dirty="0">
                <a:solidFill>
                  <a:schemeClr val="bg2"/>
                </a:solidFill>
              </a:rPr>
              <a:t>We need to talk about tactical </a:t>
            </a:r>
            <a:r>
              <a:rPr lang="en-US" sz="5400" dirty="0">
                <a:solidFill>
                  <a:schemeClr val="accent2"/>
                </a:solidFill>
              </a:rPr>
              <a:t>larger teams</a:t>
            </a:r>
          </a:p>
          <a:p>
            <a:pPr algn="ctr"/>
            <a:endParaRPr lang="en-US" sz="5400" dirty="0">
              <a:solidFill>
                <a:schemeClr val="bg2"/>
              </a:solidFill>
            </a:endParaRPr>
          </a:p>
        </p:txBody>
      </p:sp>
    </p:spTree>
    <p:extLst>
      <p:ext uri="{BB962C8B-B14F-4D97-AF65-F5344CB8AC3E}">
        <p14:creationId xmlns:p14="http://schemas.microsoft.com/office/powerpoint/2010/main" val="154814565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6D50E1-CFE5-46D4-8D4B-F76DE66DC1EF}"/>
              </a:ext>
            </a:extLst>
          </p:cNvPr>
          <p:cNvSpPr txBox="1"/>
          <p:nvPr/>
        </p:nvSpPr>
        <p:spPr>
          <a:xfrm>
            <a:off x="0" y="276447"/>
            <a:ext cx="12192000" cy="1107996"/>
          </a:xfrm>
          <a:prstGeom prst="rect">
            <a:avLst/>
          </a:prstGeom>
          <a:noFill/>
        </p:spPr>
        <p:txBody>
          <a:bodyPr wrap="square" rtlCol="0">
            <a:spAutoFit/>
          </a:bodyPr>
          <a:lstStyle/>
          <a:p>
            <a:pPr algn="ctr"/>
            <a:r>
              <a:rPr lang="en-US" sz="6600" dirty="0">
                <a:solidFill>
                  <a:schemeClr val="bg2"/>
                </a:solidFill>
              </a:rPr>
              <a:t>OK, Brace Yourself</a:t>
            </a:r>
          </a:p>
        </p:txBody>
      </p:sp>
      <p:sp>
        <p:nvSpPr>
          <p:cNvPr id="3" name="TextBox 2">
            <a:extLst>
              <a:ext uri="{FF2B5EF4-FFF2-40B4-BE49-F238E27FC236}">
                <a16:creationId xmlns:a16="http://schemas.microsoft.com/office/drawing/2014/main" id="{97E7CEA5-64A2-4A2C-B743-A26E09865677}"/>
              </a:ext>
            </a:extLst>
          </p:cNvPr>
          <p:cNvSpPr txBox="1"/>
          <p:nvPr/>
        </p:nvSpPr>
        <p:spPr>
          <a:xfrm>
            <a:off x="148154" y="2164143"/>
            <a:ext cx="11895692" cy="1323439"/>
          </a:xfrm>
          <a:prstGeom prst="rect">
            <a:avLst/>
          </a:prstGeom>
          <a:noFill/>
        </p:spPr>
        <p:txBody>
          <a:bodyPr wrap="none" rtlCol="0">
            <a:spAutoFit/>
          </a:bodyPr>
          <a:lstStyle/>
          <a:p>
            <a:r>
              <a:rPr lang="en-US" sz="8000" dirty="0">
                <a:solidFill>
                  <a:schemeClr val="bg2"/>
                </a:solidFill>
              </a:rPr>
              <a:t>We </a:t>
            </a:r>
            <a:r>
              <a:rPr lang="en-US" sz="8000" dirty="0">
                <a:solidFill>
                  <a:schemeClr val="accent2"/>
                </a:solidFill>
              </a:rPr>
              <a:t>NEED</a:t>
            </a:r>
            <a:r>
              <a:rPr lang="en-US" sz="8000" dirty="0">
                <a:solidFill>
                  <a:schemeClr val="bg2"/>
                </a:solidFill>
              </a:rPr>
              <a:t> to </a:t>
            </a:r>
            <a:r>
              <a:rPr lang="en-US" sz="8000" dirty="0">
                <a:solidFill>
                  <a:schemeClr val="accent2"/>
                </a:solidFill>
              </a:rPr>
              <a:t>compare</a:t>
            </a:r>
            <a:r>
              <a:rPr lang="en-US" sz="8000" dirty="0">
                <a:solidFill>
                  <a:schemeClr val="bg2"/>
                </a:solidFill>
              </a:rPr>
              <a:t> teams</a:t>
            </a:r>
          </a:p>
        </p:txBody>
      </p:sp>
      <p:sp>
        <p:nvSpPr>
          <p:cNvPr id="4" name="TextBox 3">
            <a:extLst>
              <a:ext uri="{FF2B5EF4-FFF2-40B4-BE49-F238E27FC236}">
                <a16:creationId xmlns:a16="http://schemas.microsoft.com/office/drawing/2014/main" id="{DE1C3408-17DD-40DA-A2E2-75CD76807FB0}"/>
              </a:ext>
            </a:extLst>
          </p:cNvPr>
          <p:cNvSpPr txBox="1"/>
          <p:nvPr/>
        </p:nvSpPr>
        <p:spPr>
          <a:xfrm>
            <a:off x="2177812" y="4358243"/>
            <a:ext cx="7613687" cy="769441"/>
          </a:xfrm>
          <a:prstGeom prst="rect">
            <a:avLst/>
          </a:prstGeom>
          <a:noFill/>
        </p:spPr>
        <p:txBody>
          <a:bodyPr wrap="none" rtlCol="0">
            <a:spAutoFit/>
          </a:bodyPr>
          <a:lstStyle/>
          <a:p>
            <a:r>
              <a:rPr lang="en-US" sz="4400" dirty="0">
                <a:solidFill>
                  <a:schemeClr val="bg2"/>
                </a:solidFill>
              </a:rPr>
              <a:t>Common Cause vs Special Cause</a:t>
            </a:r>
          </a:p>
        </p:txBody>
      </p:sp>
      <p:sp>
        <p:nvSpPr>
          <p:cNvPr id="6" name="TextBox 5">
            <a:extLst>
              <a:ext uri="{FF2B5EF4-FFF2-40B4-BE49-F238E27FC236}">
                <a16:creationId xmlns:a16="http://schemas.microsoft.com/office/drawing/2014/main" id="{6E4A43F5-B963-46FA-9FF1-F8E24A73757A}"/>
              </a:ext>
            </a:extLst>
          </p:cNvPr>
          <p:cNvSpPr txBox="1"/>
          <p:nvPr/>
        </p:nvSpPr>
        <p:spPr>
          <a:xfrm>
            <a:off x="3219802" y="5278275"/>
            <a:ext cx="4622419" cy="769441"/>
          </a:xfrm>
          <a:prstGeom prst="rect">
            <a:avLst/>
          </a:prstGeom>
          <a:noFill/>
        </p:spPr>
        <p:txBody>
          <a:bodyPr wrap="none" rtlCol="0">
            <a:spAutoFit/>
          </a:bodyPr>
          <a:lstStyle/>
          <a:p>
            <a:r>
              <a:rPr lang="en-US" sz="4400" dirty="0">
                <a:solidFill>
                  <a:schemeClr val="bg2"/>
                </a:solidFill>
              </a:rPr>
              <a:t>Everyone vs Just Us</a:t>
            </a:r>
          </a:p>
        </p:txBody>
      </p:sp>
    </p:spTree>
    <p:extLst>
      <p:ext uri="{BB962C8B-B14F-4D97-AF65-F5344CB8AC3E}">
        <p14:creationId xmlns:p14="http://schemas.microsoft.com/office/powerpoint/2010/main" val="141245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a:graphicFrameLocks/>
          </p:cNvGraphicFramePr>
          <p:nvPr>
            <p:extLst>
              <p:ext uri="{D42A27DB-BD31-4B8C-83A1-F6EECF244321}">
                <p14:modId xmlns:p14="http://schemas.microsoft.com/office/powerpoint/2010/main" val="3596646946"/>
              </p:ext>
            </p:extLst>
          </p:nvPr>
        </p:nvGraphicFramePr>
        <p:xfrm>
          <a:off x="95489" y="564800"/>
          <a:ext cx="12029812" cy="6191075"/>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p:cNvSpPr txBox="1"/>
          <p:nvPr/>
        </p:nvSpPr>
        <p:spPr>
          <a:xfrm>
            <a:off x="2596989" y="0"/>
            <a:ext cx="6295121" cy="584775"/>
          </a:xfrm>
          <a:prstGeom prst="rect">
            <a:avLst/>
          </a:prstGeom>
          <a:noFill/>
        </p:spPr>
        <p:txBody>
          <a:bodyPr wrap="none" rtlCol="0">
            <a:spAutoFit/>
          </a:bodyPr>
          <a:lstStyle/>
          <a:p>
            <a:r>
              <a:rPr lang="en-US" sz="3200" b="1" dirty="0"/>
              <a:t>Throughput per week for 100 teams</a:t>
            </a:r>
          </a:p>
        </p:txBody>
      </p:sp>
      <p:sp>
        <p:nvSpPr>
          <p:cNvPr id="29" name="Rectangle 28">
            <a:extLst>
              <a:ext uri="{FF2B5EF4-FFF2-40B4-BE49-F238E27FC236}">
                <a16:creationId xmlns:a16="http://schemas.microsoft.com/office/drawing/2014/main" id="{C7A85D19-5D36-4475-B8E5-DD95B6167906}"/>
              </a:ext>
            </a:extLst>
          </p:cNvPr>
          <p:cNvSpPr/>
          <p:nvPr/>
        </p:nvSpPr>
        <p:spPr>
          <a:xfrm>
            <a:off x="898746" y="725243"/>
            <a:ext cx="4043643" cy="19163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spc="50" dirty="0">
                <a:ln w="9525" cmpd="sng">
                  <a:solidFill>
                    <a:schemeClr val="accent1"/>
                  </a:solidFill>
                  <a:prstDash val="solid"/>
                </a:ln>
                <a:solidFill>
                  <a:srgbClr val="70AD47">
                    <a:tint val="1000"/>
                  </a:srgbClr>
                </a:solidFill>
                <a:effectLst>
                  <a:glow rad="38100">
                    <a:schemeClr val="accent1">
                      <a:alpha val="40000"/>
                    </a:schemeClr>
                  </a:glow>
                </a:effectLst>
              </a:rPr>
              <a:t>NOTHING you can estimate poorly will be as DAMAGING as system issue</a:t>
            </a:r>
          </a:p>
        </p:txBody>
      </p:sp>
      <p:sp>
        <p:nvSpPr>
          <p:cNvPr id="19" name="TextBox 1">
            <a:extLst>
              <a:ext uri="{FF2B5EF4-FFF2-40B4-BE49-F238E27FC236}">
                <a16:creationId xmlns:a16="http://schemas.microsoft.com/office/drawing/2014/main" id="{5489B84C-784F-4405-9799-D10F97E12284}"/>
              </a:ext>
            </a:extLst>
          </p:cNvPr>
          <p:cNvSpPr txBox="1"/>
          <p:nvPr/>
        </p:nvSpPr>
        <p:spPr>
          <a:xfrm>
            <a:off x="4989585" y="1683407"/>
            <a:ext cx="1287671" cy="522526"/>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800" b="1" dirty="0"/>
              <a:t>Oops</a:t>
            </a:r>
          </a:p>
        </p:txBody>
      </p:sp>
      <p:sp>
        <p:nvSpPr>
          <p:cNvPr id="23" name="Arrow: Down 22">
            <a:extLst>
              <a:ext uri="{FF2B5EF4-FFF2-40B4-BE49-F238E27FC236}">
                <a16:creationId xmlns:a16="http://schemas.microsoft.com/office/drawing/2014/main" id="{E53DAC0C-F558-4443-B34A-199DF8FF0D3C}"/>
              </a:ext>
            </a:extLst>
          </p:cNvPr>
          <p:cNvSpPr/>
          <p:nvPr/>
        </p:nvSpPr>
        <p:spPr>
          <a:xfrm>
            <a:off x="5299700" y="2197143"/>
            <a:ext cx="373165" cy="82106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5" name="TextBox 1">
            <a:extLst>
              <a:ext uri="{FF2B5EF4-FFF2-40B4-BE49-F238E27FC236}">
                <a16:creationId xmlns:a16="http://schemas.microsoft.com/office/drawing/2014/main" id="{F5504A26-0C0B-46E6-B5BC-D8D7F6199E4F}"/>
              </a:ext>
            </a:extLst>
          </p:cNvPr>
          <p:cNvSpPr txBox="1"/>
          <p:nvPr/>
        </p:nvSpPr>
        <p:spPr>
          <a:xfrm>
            <a:off x="9789289" y="569207"/>
            <a:ext cx="1287671" cy="522526"/>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800" b="1" dirty="0"/>
              <a:t>Oops</a:t>
            </a:r>
          </a:p>
        </p:txBody>
      </p:sp>
      <p:sp>
        <p:nvSpPr>
          <p:cNvPr id="26" name="Arrow: Down 25">
            <a:extLst>
              <a:ext uri="{FF2B5EF4-FFF2-40B4-BE49-F238E27FC236}">
                <a16:creationId xmlns:a16="http://schemas.microsoft.com/office/drawing/2014/main" id="{A307C68C-E196-4981-8B3B-59A4D3486D67}"/>
              </a:ext>
            </a:extLst>
          </p:cNvPr>
          <p:cNvSpPr/>
          <p:nvPr/>
        </p:nvSpPr>
        <p:spPr>
          <a:xfrm>
            <a:off x="10099404" y="1082943"/>
            <a:ext cx="373165" cy="82106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119008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fade">
                                      <p:cBhvr>
                                        <p:cTn id="2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9" grpId="0"/>
      <p:bldP spid="23" grpId="0" animBg="1"/>
      <p:bldP spid="25" grpId="0"/>
      <p:bldP spid="26"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E48A02A-1200-4CFA-AEB9-FC6DDA7B43DF}"/>
              </a:ext>
            </a:extLst>
          </p:cNvPr>
          <p:cNvPicPr>
            <a:picLocks noChangeAspect="1"/>
          </p:cNvPicPr>
          <p:nvPr/>
        </p:nvPicPr>
        <p:blipFill>
          <a:blip r:embed="rId2"/>
          <a:stretch>
            <a:fillRect/>
          </a:stretch>
        </p:blipFill>
        <p:spPr>
          <a:xfrm>
            <a:off x="-1187355" y="-1"/>
            <a:ext cx="13757703" cy="7505785"/>
          </a:xfrm>
          <a:prstGeom prst="rect">
            <a:avLst/>
          </a:prstGeom>
        </p:spPr>
      </p:pic>
      <p:sp>
        <p:nvSpPr>
          <p:cNvPr id="3" name="TextBox 2">
            <a:extLst>
              <a:ext uri="{FF2B5EF4-FFF2-40B4-BE49-F238E27FC236}">
                <a16:creationId xmlns:a16="http://schemas.microsoft.com/office/drawing/2014/main" id="{33E5FA90-0D16-4A31-A97E-55FBDB593C67}"/>
              </a:ext>
            </a:extLst>
          </p:cNvPr>
          <p:cNvSpPr txBox="1"/>
          <p:nvPr/>
        </p:nvSpPr>
        <p:spPr>
          <a:xfrm>
            <a:off x="815275" y="839973"/>
            <a:ext cx="4890977" cy="646331"/>
          </a:xfrm>
          <a:prstGeom prst="rect">
            <a:avLst/>
          </a:prstGeom>
          <a:solidFill>
            <a:schemeClr val="tx1"/>
          </a:solidFill>
        </p:spPr>
        <p:txBody>
          <a:bodyPr wrap="square" rtlCol="0">
            <a:spAutoFit/>
          </a:bodyPr>
          <a:lstStyle/>
          <a:p>
            <a:r>
              <a:rPr lang="en-US" sz="3600" dirty="0">
                <a:solidFill>
                  <a:schemeClr val="bg2"/>
                </a:solidFill>
              </a:rPr>
              <a:t>All Teams Trend</a:t>
            </a:r>
          </a:p>
        </p:txBody>
      </p:sp>
      <p:sp>
        <p:nvSpPr>
          <p:cNvPr id="4" name="TextBox 3">
            <a:extLst>
              <a:ext uri="{FF2B5EF4-FFF2-40B4-BE49-F238E27FC236}">
                <a16:creationId xmlns:a16="http://schemas.microsoft.com/office/drawing/2014/main" id="{A93CFD32-E00C-4261-B606-75A30FF7C757}"/>
              </a:ext>
            </a:extLst>
          </p:cNvPr>
          <p:cNvSpPr txBox="1"/>
          <p:nvPr/>
        </p:nvSpPr>
        <p:spPr>
          <a:xfrm>
            <a:off x="602625" y="1343247"/>
            <a:ext cx="3422352" cy="646331"/>
          </a:xfrm>
          <a:prstGeom prst="rect">
            <a:avLst/>
          </a:prstGeom>
          <a:solidFill>
            <a:schemeClr val="tx1"/>
          </a:solidFill>
        </p:spPr>
        <p:txBody>
          <a:bodyPr wrap="square" rtlCol="0">
            <a:spAutoFit/>
          </a:bodyPr>
          <a:lstStyle/>
          <a:p>
            <a:r>
              <a:rPr lang="en-US" sz="3600" dirty="0">
                <a:solidFill>
                  <a:schemeClr val="accent2"/>
                </a:solidFill>
              </a:rPr>
              <a:t>Our Teams Trend</a:t>
            </a:r>
          </a:p>
        </p:txBody>
      </p:sp>
      <p:pic>
        <p:nvPicPr>
          <p:cNvPr id="5" name="Picture 4">
            <a:extLst>
              <a:ext uri="{FF2B5EF4-FFF2-40B4-BE49-F238E27FC236}">
                <a16:creationId xmlns:a16="http://schemas.microsoft.com/office/drawing/2014/main" id="{D03B455D-1AEA-41FA-9707-22BF3AAADF89}"/>
              </a:ext>
            </a:extLst>
          </p:cNvPr>
          <p:cNvPicPr>
            <a:picLocks noChangeAspect="1"/>
          </p:cNvPicPr>
          <p:nvPr/>
        </p:nvPicPr>
        <p:blipFill>
          <a:blip r:embed="rId3"/>
          <a:stretch>
            <a:fillRect/>
          </a:stretch>
        </p:blipFill>
        <p:spPr>
          <a:xfrm>
            <a:off x="3825283" y="1038447"/>
            <a:ext cx="1238250" cy="304800"/>
          </a:xfrm>
          <a:prstGeom prst="rect">
            <a:avLst/>
          </a:prstGeom>
        </p:spPr>
      </p:pic>
      <p:pic>
        <p:nvPicPr>
          <p:cNvPr id="6" name="Picture 5">
            <a:extLst>
              <a:ext uri="{FF2B5EF4-FFF2-40B4-BE49-F238E27FC236}">
                <a16:creationId xmlns:a16="http://schemas.microsoft.com/office/drawing/2014/main" id="{B33F26CC-B121-4854-8855-4C661716F2EC}"/>
              </a:ext>
            </a:extLst>
          </p:cNvPr>
          <p:cNvPicPr>
            <a:picLocks noChangeAspect="1"/>
          </p:cNvPicPr>
          <p:nvPr/>
        </p:nvPicPr>
        <p:blipFill>
          <a:blip r:embed="rId4"/>
          <a:stretch>
            <a:fillRect/>
          </a:stretch>
        </p:blipFill>
        <p:spPr>
          <a:xfrm>
            <a:off x="3889967" y="1578935"/>
            <a:ext cx="1414460" cy="212169"/>
          </a:xfrm>
          <a:prstGeom prst="rect">
            <a:avLst/>
          </a:prstGeom>
        </p:spPr>
      </p:pic>
    </p:spTree>
    <p:extLst>
      <p:ext uri="{BB962C8B-B14F-4D97-AF65-F5344CB8AC3E}">
        <p14:creationId xmlns:p14="http://schemas.microsoft.com/office/powerpoint/2010/main" val="3525417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1F66B0-DAE3-45F2-B608-07682817589F}"/>
              </a:ext>
            </a:extLst>
          </p:cNvPr>
          <p:cNvSpPr txBox="1"/>
          <p:nvPr/>
        </p:nvSpPr>
        <p:spPr>
          <a:xfrm>
            <a:off x="2251789" y="508574"/>
            <a:ext cx="7688422" cy="2954655"/>
          </a:xfrm>
          <a:prstGeom prst="rect">
            <a:avLst/>
          </a:prstGeom>
          <a:noFill/>
        </p:spPr>
        <p:txBody>
          <a:bodyPr wrap="square" rtlCol="0">
            <a:spAutoFit/>
          </a:bodyPr>
          <a:lstStyle/>
          <a:p>
            <a:pPr algn="ctr"/>
            <a:r>
              <a:rPr lang="en-US" sz="5400" dirty="0">
                <a:solidFill>
                  <a:schemeClr val="bg2"/>
                </a:solidFill>
              </a:rPr>
              <a:t>How about…</a:t>
            </a:r>
          </a:p>
          <a:p>
            <a:pPr algn="ctr"/>
            <a:endParaRPr lang="en-US" sz="4400" dirty="0">
              <a:solidFill>
                <a:schemeClr val="bg2"/>
              </a:solidFill>
            </a:endParaRPr>
          </a:p>
          <a:p>
            <a:pPr algn="ctr"/>
            <a:r>
              <a:rPr lang="en-US" sz="8800" b="1" dirty="0">
                <a:solidFill>
                  <a:schemeClr val="accent2"/>
                </a:solidFill>
              </a:rPr>
              <a:t>#</a:t>
            </a:r>
            <a:r>
              <a:rPr lang="en-US" sz="8800" b="1" dirty="0" err="1">
                <a:solidFill>
                  <a:schemeClr val="accent2"/>
                </a:solidFill>
              </a:rPr>
              <a:t>NoAbsolutes</a:t>
            </a:r>
            <a:endParaRPr lang="en-US" sz="4400" b="1" dirty="0">
              <a:solidFill>
                <a:schemeClr val="accent2"/>
              </a:solidFill>
            </a:endParaRPr>
          </a:p>
        </p:txBody>
      </p:sp>
      <p:sp>
        <p:nvSpPr>
          <p:cNvPr id="3" name="TextBox 2">
            <a:extLst>
              <a:ext uri="{FF2B5EF4-FFF2-40B4-BE49-F238E27FC236}">
                <a16:creationId xmlns:a16="http://schemas.microsoft.com/office/drawing/2014/main" id="{D291BE13-7584-4525-99B5-54473BF78432}"/>
              </a:ext>
            </a:extLst>
          </p:cNvPr>
          <p:cNvSpPr txBox="1"/>
          <p:nvPr/>
        </p:nvSpPr>
        <p:spPr>
          <a:xfrm>
            <a:off x="-79900" y="1296839"/>
            <a:ext cx="2785327" cy="2123658"/>
          </a:xfrm>
          <a:prstGeom prst="rect">
            <a:avLst/>
          </a:prstGeom>
          <a:noFill/>
        </p:spPr>
        <p:txBody>
          <a:bodyPr wrap="square" rtlCol="0">
            <a:spAutoFit/>
          </a:bodyPr>
          <a:lstStyle/>
          <a:p>
            <a:pPr algn="ctr"/>
            <a:r>
              <a:rPr lang="en-US" sz="4400" dirty="0">
                <a:solidFill>
                  <a:schemeClr val="bg2"/>
                </a:solidFill>
              </a:rPr>
              <a:t>No </a:t>
            </a:r>
            <a:br>
              <a:rPr lang="en-US" sz="4400" dirty="0">
                <a:solidFill>
                  <a:schemeClr val="bg2"/>
                </a:solidFill>
              </a:rPr>
            </a:br>
            <a:r>
              <a:rPr lang="en-US" sz="4400" dirty="0">
                <a:solidFill>
                  <a:schemeClr val="bg2"/>
                </a:solidFill>
              </a:rPr>
              <a:t>Never Always</a:t>
            </a:r>
            <a:endParaRPr lang="en-US" sz="4400" b="1" dirty="0">
              <a:solidFill>
                <a:schemeClr val="accent2"/>
              </a:solidFill>
            </a:endParaRPr>
          </a:p>
        </p:txBody>
      </p:sp>
      <p:sp>
        <p:nvSpPr>
          <p:cNvPr id="4" name="TextBox 3">
            <a:extLst>
              <a:ext uri="{FF2B5EF4-FFF2-40B4-BE49-F238E27FC236}">
                <a16:creationId xmlns:a16="http://schemas.microsoft.com/office/drawing/2014/main" id="{27EEDCAE-9687-4345-B82E-043F97C435E7}"/>
              </a:ext>
            </a:extLst>
          </p:cNvPr>
          <p:cNvSpPr txBox="1"/>
          <p:nvPr/>
        </p:nvSpPr>
        <p:spPr>
          <a:xfrm>
            <a:off x="9406673" y="1296839"/>
            <a:ext cx="2785327" cy="2123658"/>
          </a:xfrm>
          <a:prstGeom prst="rect">
            <a:avLst/>
          </a:prstGeom>
          <a:noFill/>
        </p:spPr>
        <p:txBody>
          <a:bodyPr wrap="square" rtlCol="0">
            <a:spAutoFit/>
          </a:bodyPr>
          <a:lstStyle/>
          <a:p>
            <a:pPr algn="ctr"/>
            <a:r>
              <a:rPr lang="en-US" sz="4400" dirty="0">
                <a:solidFill>
                  <a:schemeClr val="bg2"/>
                </a:solidFill>
              </a:rPr>
              <a:t>Why</a:t>
            </a:r>
            <a:br>
              <a:rPr lang="en-US" sz="4400" dirty="0">
                <a:solidFill>
                  <a:schemeClr val="bg2"/>
                </a:solidFill>
              </a:rPr>
            </a:br>
            <a:r>
              <a:rPr lang="en-US" sz="4400" dirty="0">
                <a:solidFill>
                  <a:schemeClr val="bg2"/>
                </a:solidFill>
              </a:rPr>
              <a:t>When</a:t>
            </a:r>
            <a:br>
              <a:rPr lang="en-US" sz="4400" dirty="0">
                <a:solidFill>
                  <a:schemeClr val="bg2"/>
                </a:solidFill>
              </a:rPr>
            </a:br>
            <a:r>
              <a:rPr lang="en-US" sz="4400" dirty="0">
                <a:solidFill>
                  <a:schemeClr val="bg2"/>
                </a:solidFill>
              </a:rPr>
              <a:t>How</a:t>
            </a:r>
            <a:endParaRPr lang="en-US" sz="4400" b="1" dirty="0">
              <a:solidFill>
                <a:schemeClr val="accent2"/>
              </a:solidFill>
            </a:endParaRPr>
          </a:p>
        </p:txBody>
      </p:sp>
      <p:pic>
        <p:nvPicPr>
          <p:cNvPr id="6" name="Picture 5">
            <a:extLst>
              <a:ext uri="{FF2B5EF4-FFF2-40B4-BE49-F238E27FC236}">
                <a16:creationId xmlns:a16="http://schemas.microsoft.com/office/drawing/2014/main" id="{08CE2D50-A5EF-4558-BFE8-CB0B58C73E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85104" y="3110768"/>
            <a:ext cx="1762003" cy="2017560"/>
          </a:xfrm>
          <a:prstGeom prst="rect">
            <a:avLst/>
          </a:prstGeom>
        </p:spPr>
      </p:pic>
      <p:pic>
        <p:nvPicPr>
          <p:cNvPr id="8" name="Picture 7">
            <a:extLst>
              <a:ext uri="{FF2B5EF4-FFF2-40B4-BE49-F238E27FC236}">
                <a16:creationId xmlns:a16="http://schemas.microsoft.com/office/drawing/2014/main" id="{61B7DFEA-453D-4CFE-BEF9-8FE2A8FDFE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9653" y="3380318"/>
            <a:ext cx="1346220" cy="1656887"/>
          </a:xfrm>
          <a:prstGeom prst="rect">
            <a:avLst/>
          </a:prstGeom>
        </p:spPr>
      </p:pic>
      <p:sp>
        <p:nvSpPr>
          <p:cNvPr id="5" name="TextBox 4">
            <a:extLst>
              <a:ext uri="{FF2B5EF4-FFF2-40B4-BE49-F238E27FC236}">
                <a16:creationId xmlns:a16="http://schemas.microsoft.com/office/drawing/2014/main" id="{6E0C0D2C-6425-4D85-A442-FD8F21A570C2}"/>
              </a:ext>
            </a:extLst>
          </p:cNvPr>
          <p:cNvSpPr txBox="1"/>
          <p:nvPr/>
        </p:nvSpPr>
        <p:spPr>
          <a:xfrm>
            <a:off x="2664836" y="3979574"/>
            <a:ext cx="6862327" cy="2585323"/>
          </a:xfrm>
          <a:prstGeom prst="rect">
            <a:avLst/>
          </a:prstGeom>
          <a:noFill/>
        </p:spPr>
        <p:txBody>
          <a:bodyPr wrap="none" rtlCol="0">
            <a:spAutoFit/>
          </a:bodyPr>
          <a:lstStyle/>
          <a:p>
            <a:pPr algn="ctr"/>
            <a:r>
              <a:rPr lang="en-US" sz="5400" dirty="0">
                <a:solidFill>
                  <a:schemeClr val="accent2"/>
                </a:solidFill>
              </a:rPr>
              <a:t>#Experiments</a:t>
            </a:r>
          </a:p>
          <a:p>
            <a:pPr algn="ctr"/>
            <a:endParaRPr lang="en-US" sz="5400" dirty="0">
              <a:solidFill>
                <a:schemeClr val="accent2"/>
              </a:solidFill>
            </a:endParaRPr>
          </a:p>
          <a:p>
            <a:pPr algn="ctr"/>
            <a:r>
              <a:rPr lang="en-US" sz="5400" dirty="0">
                <a:solidFill>
                  <a:schemeClr val="accent2"/>
                </a:solidFill>
              </a:rPr>
              <a:t>#</a:t>
            </a:r>
            <a:r>
              <a:rPr lang="en-US" sz="5400" dirty="0" err="1">
                <a:solidFill>
                  <a:schemeClr val="accent2"/>
                </a:solidFill>
              </a:rPr>
              <a:t>DataOrItDidn’tHappen</a:t>
            </a:r>
            <a:endParaRPr lang="en-US" sz="5400" dirty="0">
              <a:solidFill>
                <a:schemeClr val="accent2"/>
              </a:solidFill>
            </a:endParaRPr>
          </a:p>
        </p:txBody>
      </p:sp>
    </p:spTree>
    <p:extLst>
      <p:ext uri="{BB962C8B-B14F-4D97-AF65-F5344CB8AC3E}">
        <p14:creationId xmlns:p14="http://schemas.microsoft.com/office/powerpoint/2010/main" val="853330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44E6C31-587C-43D2-808F-7C7AF9FE8935}"/>
              </a:ext>
            </a:extLst>
          </p:cNvPr>
          <p:cNvSpPr txBox="1"/>
          <p:nvPr/>
        </p:nvSpPr>
        <p:spPr>
          <a:xfrm>
            <a:off x="407719" y="0"/>
            <a:ext cx="11376561" cy="6463308"/>
          </a:xfrm>
          <a:prstGeom prst="rect">
            <a:avLst/>
          </a:prstGeom>
          <a:noFill/>
        </p:spPr>
        <p:txBody>
          <a:bodyPr wrap="square" rtlCol="0">
            <a:spAutoFit/>
          </a:bodyPr>
          <a:lstStyle/>
          <a:p>
            <a:pPr algn="ctr"/>
            <a:r>
              <a:rPr lang="en-US" sz="13800" dirty="0">
                <a:solidFill>
                  <a:schemeClr val="accent2"/>
                </a:solidFill>
              </a:rPr>
              <a:t>Data</a:t>
            </a:r>
            <a:r>
              <a:rPr lang="en-US" sz="13800" dirty="0">
                <a:solidFill>
                  <a:schemeClr val="bg2"/>
                </a:solidFill>
              </a:rPr>
              <a:t> is a </a:t>
            </a:r>
            <a:r>
              <a:rPr lang="en-US" sz="13800" dirty="0">
                <a:solidFill>
                  <a:schemeClr val="accent5"/>
                </a:solidFill>
              </a:rPr>
              <a:t>People</a:t>
            </a:r>
            <a:r>
              <a:rPr lang="en-US" sz="13800" dirty="0">
                <a:solidFill>
                  <a:schemeClr val="bg2"/>
                </a:solidFill>
              </a:rPr>
              <a:t> Problem</a:t>
            </a:r>
          </a:p>
        </p:txBody>
      </p:sp>
    </p:spTree>
    <p:extLst>
      <p:ext uri="{BB962C8B-B14F-4D97-AF65-F5344CB8AC3E}">
        <p14:creationId xmlns:p14="http://schemas.microsoft.com/office/powerpoint/2010/main" val="35495195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BBFF3C1-B0ED-4940-88D5-B58F7471F71F}"/>
              </a:ext>
            </a:extLst>
          </p:cNvPr>
          <p:cNvSpPr txBox="1"/>
          <p:nvPr/>
        </p:nvSpPr>
        <p:spPr>
          <a:xfrm>
            <a:off x="570155" y="398034"/>
            <a:ext cx="11048104" cy="5632311"/>
          </a:xfrm>
          <a:prstGeom prst="rect">
            <a:avLst/>
          </a:prstGeom>
          <a:noFill/>
        </p:spPr>
        <p:txBody>
          <a:bodyPr wrap="square" rtlCol="0">
            <a:spAutoFit/>
          </a:bodyPr>
          <a:lstStyle/>
          <a:p>
            <a:pPr algn="ctr"/>
            <a:r>
              <a:rPr lang="en-US" sz="7200" b="1" dirty="0">
                <a:solidFill>
                  <a:schemeClr val="accent2"/>
                </a:solidFill>
              </a:rPr>
              <a:t>Thank you….</a:t>
            </a:r>
          </a:p>
          <a:p>
            <a:pPr algn="ctr"/>
            <a:endParaRPr lang="en-US" sz="4800" dirty="0">
              <a:solidFill>
                <a:schemeClr val="bg2"/>
              </a:solidFill>
            </a:endParaRPr>
          </a:p>
          <a:p>
            <a:pPr algn="ctr"/>
            <a:r>
              <a:rPr lang="en-US" sz="4800" dirty="0">
                <a:solidFill>
                  <a:schemeClr val="bg2"/>
                </a:solidFill>
              </a:rPr>
              <a:t>Stay sandy San Diego…….</a:t>
            </a:r>
          </a:p>
          <a:p>
            <a:pPr algn="ctr"/>
            <a:endParaRPr lang="en-US" sz="4800" dirty="0">
              <a:solidFill>
                <a:schemeClr val="bg2"/>
              </a:solidFill>
            </a:endParaRPr>
          </a:p>
          <a:p>
            <a:pPr algn="ctr"/>
            <a:r>
              <a:rPr lang="en-US" sz="4800" dirty="0">
                <a:solidFill>
                  <a:schemeClr val="bg2"/>
                </a:solidFill>
              </a:rPr>
              <a:t>@</a:t>
            </a:r>
            <a:r>
              <a:rPr lang="en-US" sz="4800" dirty="0" err="1">
                <a:solidFill>
                  <a:schemeClr val="bg2"/>
                </a:solidFill>
              </a:rPr>
              <a:t>t_magennis</a:t>
            </a:r>
            <a:endParaRPr lang="en-US" sz="4800" dirty="0">
              <a:solidFill>
                <a:schemeClr val="bg2"/>
              </a:solidFill>
            </a:endParaRPr>
          </a:p>
          <a:p>
            <a:pPr algn="ctr"/>
            <a:r>
              <a:rPr lang="en-US" sz="4800" dirty="0">
                <a:solidFill>
                  <a:schemeClr val="bg2"/>
                </a:solidFill>
              </a:rPr>
              <a:t>Troy.Magennis@focusedobjective.com</a:t>
            </a:r>
          </a:p>
          <a:p>
            <a:pPr algn="ctr"/>
            <a:r>
              <a:rPr lang="en-US" sz="4800" dirty="0">
                <a:solidFill>
                  <a:schemeClr val="bg2"/>
                </a:solidFill>
              </a:rPr>
              <a:t>Bit.ly/</a:t>
            </a:r>
            <a:r>
              <a:rPr lang="en-US" sz="4800" dirty="0" err="1">
                <a:solidFill>
                  <a:schemeClr val="bg2"/>
                </a:solidFill>
              </a:rPr>
              <a:t>SimReources</a:t>
            </a:r>
            <a:endParaRPr lang="en-US" sz="4800" dirty="0">
              <a:solidFill>
                <a:schemeClr val="bg2"/>
              </a:solidFill>
            </a:endParaRPr>
          </a:p>
        </p:txBody>
      </p:sp>
    </p:spTree>
    <p:extLst>
      <p:ext uri="{BB962C8B-B14F-4D97-AF65-F5344CB8AC3E}">
        <p14:creationId xmlns:p14="http://schemas.microsoft.com/office/powerpoint/2010/main" val="31513597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5EAAFA4-2A5B-460E-979B-607EA1B108FB}"/>
              </a:ext>
            </a:extLst>
          </p:cNvPr>
          <p:cNvSpPr txBox="1"/>
          <p:nvPr/>
        </p:nvSpPr>
        <p:spPr>
          <a:xfrm>
            <a:off x="0" y="0"/>
            <a:ext cx="12191999" cy="7383560"/>
          </a:xfrm>
          <a:prstGeom prst="rect">
            <a:avLst/>
          </a:prstGeom>
          <a:noFill/>
        </p:spPr>
        <p:txBody>
          <a:bodyPr wrap="square" rtlCol="0">
            <a:spAutoFit/>
          </a:bodyPr>
          <a:lstStyle/>
          <a:p>
            <a:pPr algn="ctr">
              <a:lnSpc>
                <a:spcPct val="150000"/>
              </a:lnSpc>
            </a:pPr>
            <a:r>
              <a:rPr lang="en-US" sz="4000" dirty="0">
                <a:solidFill>
                  <a:schemeClr val="accent2"/>
                </a:solidFill>
              </a:rPr>
              <a:t>Data</a:t>
            </a:r>
            <a:r>
              <a:rPr lang="en-US" sz="4000" dirty="0">
                <a:solidFill>
                  <a:schemeClr val="bg2"/>
                </a:solidFill>
              </a:rPr>
              <a:t> is </a:t>
            </a:r>
            <a:r>
              <a:rPr lang="en-US" sz="4000" dirty="0">
                <a:solidFill>
                  <a:schemeClr val="accent2"/>
                </a:solidFill>
              </a:rPr>
              <a:t>beautiful</a:t>
            </a:r>
          </a:p>
          <a:p>
            <a:pPr algn="ctr">
              <a:lnSpc>
                <a:spcPct val="150000"/>
              </a:lnSpc>
            </a:pPr>
            <a:r>
              <a:rPr lang="en-US" sz="4000" dirty="0">
                <a:solidFill>
                  <a:schemeClr val="accent2"/>
                </a:solidFill>
              </a:rPr>
              <a:t>Data</a:t>
            </a:r>
            <a:r>
              <a:rPr lang="en-US" sz="4000" dirty="0">
                <a:solidFill>
                  <a:schemeClr val="bg2"/>
                </a:solidFill>
              </a:rPr>
              <a:t> is a </a:t>
            </a:r>
            <a:r>
              <a:rPr lang="en-US" sz="4000" dirty="0">
                <a:solidFill>
                  <a:schemeClr val="accent2"/>
                </a:solidFill>
              </a:rPr>
              <a:t>people</a:t>
            </a:r>
            <a:r>
              <a:rPr lang="en-US" sz="4000" dirty="0">
                <a:solidFill>
                  <a:schemeClr val="bg2"/>
                </a:solidFill>
              </a:rPr>
              <a:t> problem</a:t>
            </a:r>
          </a:p>
          <a:p>
            <a:pPr algn="ctr">
              <a:lnSpc>
                <a:spcPct val="150000"/>
              </a:lnSpc>
            </a:pPr>
            <a:r>
              <a:rPr lang="en-US" sz="4000" dirty="0">
                <a:solidFill>
                  <a:schemeClr val="accent2"/>
                </a:solidFill>
              </a:rPr>
              <a:t>Price </a:t>
            </a:r>
            <a:r>
              <a:rPr lang="en-US" sz="4000" dirty="0">
                <a:solidFill>
                  <a:schemeClr val="bg2"/>
                </a:solidFill>
              </a:rPr>
              <a:t>we pay for </a:t>
            </a:r>
            <a:r>
              <a:rPr lang="en-US" sz="4000" dirty="0">
                <a:solidFill>
                  <a:schemeClr val="accent2"/>
                </a:solidFill>
              </a:rPr>
              <a:t>Predictability</a:t>
            </a:r>
          </a:p>
          <a:p>
            <a:pPr algn="ctr">
              <a:lnSpc>
                <a:spcPct val="150000"/>
              </a:lnSpc>
            </a:pPr>
            <a:r>
              <a:rPr lang="en-US" sz="4000" dirty="0">
                <a:solidFill>
                  <a:schemeClr val="bg2"/>
                </a:solidFill>
              </a:rPr>
              <a:t>How we got </a:t>
            </a:r>
            <a:r>
              <a:rPr lang="en-US" sz="4000" dirty="0">
                <a:solidFill>
                  <a:schemeClr val="accent2"/>
                </a:solidFill>
              </a:rPr>
              <a:t>Forecasting </a:t>
            </a:r>
            <a:r>
              <a:rPr lang="en-US" sz="4000" dirty="0">
                <a:solidFill>
                  <a:schemeClr val="bg2"/>
                </a:solidFill>
              </a:rPr>
              <a:t>wrong</a:t>
            </a:r>
          </a:p>
          <a:p>
            <a:pPr algn="ctr">
              <a:lnSpc>
                <a:spcPct val="150000"/>
              </a:lnSpc>
            </a:pPr>
            <a:r>
              <a:rPr lang="en-US" sz="4000" dirty="0">
                <a:solidFill>
                  <a:schemeClr val="accent2"/>
                </a:solidFill>
              </a:rPr>
              <a:t>Story points </a:t>
            </a:r>
            <a:r>
              <a:rPr lang="en-US" sz="4000" dirty="0">
                <a:solidFill>
                  <a:schemeClr val="bg2"/>
                </a:solidFill>
              </a:rPr>
              <a:t>vs </a:t>
            </a:r>
            <a:r>
              <a:rPr lang="en-US" sz="4000" dirty="0">
                <a:solidFill>
                  <a:schemeClr val="accent2"/>
                </a:solidFill>
              </a:rPr>
              <a:t>Throughput</a:t>
            </a:r>
            <a:r>
              <a:rPr lang="en-US" sz="4000" dirty="0">
                <a:solidFill>
                  <a:schemeClr val="bg2"/>
                </a:solidFill>
              </a:rPr>
              <a:t> throwdown</a:t>
            </a:r>
          </a:p>
          <a:p>
            <a:pPr algn="ctr">
              <a:lnSpc>
                <a:spcPct val="150000"/>
              </a:lnSpc>
            </a:pPr>
            <a:r>
              <a:rPr lang="en-US" sz="4000" dirty="0">
                <a:solidFill>
                  <a:schemeClr val="bg2"/>
                </a:solidFill>
              </a:rPr>
              <a:t>Devastating</a:t>
            </a:r>
            <a:r>
              <a:rPr lang="en-US" sz="4000" dirty="0">
                <a:solidFill>
                  <a:schemeClr val="accent2"/>
                </a:solidFill>
              </a:rPr>
              <a:t> Impact </a:t>
            </a:r>
            <a:r>
              <a:rPr lang="en-US" sz="4000" dirty="0">
                <a:solidFill>
                  <a:schemeClr val="bg2"/>
                </a:solidFill>
              </a:rPr>
              <a:t>of</a:t>
            </a:r>
            <a:r>
              <a:rPr lang="en-US" sz="4000" dirty="0">
                <a:solidFill>
                  <a:schemeClr val="accent2"/>
                </a:solidFill>
              </a:rPr>
              <a:t> Dependencies</a:t>
            </a:r>
          </a:p>
          <a:p>
            <a:pPr algn="ctr">
              <a:lnSpc>
                <a:spcPct val="150000"/>
              </a:lnSpc>
            </a:pPr>
            <a:r>
              <a:rPr lang="en-US" sz="4000" dirty="0">
                <a:solidFill>
                  <a:schemeClr val="accent2"/>
                </a:solidFill>
              </a:rPr>
              <a:t>Teams</a:t>
            </a:r>
            <a:r>
              <a:rPr lang="en-US" sz="4000" dirty="0">
                <a:solidFill>
                  <a:schemeClr val="bg2"/>
                </a:solidFill>
              </a:rPr>
              <a:t> could/should be </a:t>
            </a:r>
            <a:r>
              <a:rPr lang="en-US" sz="4000" dirty="0">
                <a:solidFill>
                  <a:schemeClr val="accent2"/>
                </a:solidFill>
              </a:rPr>
              <a:t>larger</a:t>
            </a:r>
          </a:p>
          <a:p>
            <a:pPr algn="ctr">
              <a:lnSpc>
                <a:spcPct val="150000"/>
              </a:lnSpc>
            </a:pPr>
            <a:endParaRPr lang="en-US" sz="4000" dirty="0">
              <a:solidFill>
                <a:schemeClr val="accent2"/>
              </a:solidFill>
            </a:endParaRPr>
          </a:p>
        </p:txBody>
      </p:sp>
    </p:spTree>
    <p:extLst>
      <p:ext uri="{BB962C8B-B14F-4D97-AF65-F5344CB8AC3E}">
        <p14:creationId xmlns:p14="http://schemas.microsoft.com/office/powerpoint/2010/main" val="3734585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animEffect transition="in" filter="fade">
                                      <p:cBhvr>
                                        <p:cTn id="7" dur="500"/>
                                        <p:tgtEl>
                                          <p:spTgt spid="2">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
                                            <p:txEl>
                                              <p:pRg st="3" end="3"/>
                                            </p:txEl>
                                          </p:spTgt>
                                        </p:tgtEl>
                                        <p:attrNameLst>
                                          <p:attrName>style.visibility</p:attrName>
                                        </p:attrNameLst>
                                      </p:cBhvr>
                                      <p:to>
                                        <p:strVal val="visible"/>
                                      </p:to>
                                    </p:set>
                                    <p:animEffect transition="in" filter="fade">
                                      <p:cBhvr>
                                        <p:cTn id="10" dur="500"/>
                                        <p:tgtEl>
                                          <p:spTgt spid="2">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animEffect transition="in" filter="fade">
                                      <p:cBhvr>
                                        <p:cTn id="13" dur="500"/>
                                        <p:tgtEl>
                                          <p:spTgt spid="2">
                                            <p:txEl>
                                              <p:pRg st="4" end="4"/>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
                                            <p:txEl>
                                              <p:pRg st="5" end="5"/>
                                            </p:txEl>
                                          </p:spTgt>
                                        </p:tgtEl>
                                        <p:attrNameLst>
                                          <p:attrName>style.visibility</p:attrName>
                                        </p:attrNameLst>
                                      </p:cBhvr>
                                      <p:to>
                                        <p:strVal val="visible"/>
                                      </p:to>
                                    </p:set>
                                    <p:animEffect transition="in" filter="fade">
                                      <p:cBhvr>
                                        <p:cTn id="18" dur="500"/>
                                        <p:tgtEl>
                                          <p:spTgt spid="2">
                                            <p:txEl>
                                              <p:pRg st="5" end="5"/>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animEffect transition="in" filter="fade">
                                      <p:cBhvr>
                                        <p:cTn id="21" dur="500"/>
                                        <p:tgtEl>
                                          <p:spTgt spid="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D53966-A5D5-49D0-A707-7F79F28F0A4A}"/>
              </a:ext>
            </a:extLst>
          </p:cNvPr>
          <p:cNvSpPr txBox="1"/>
          <p:nvPr/>
        </p:nvSpPr>
        <p:spPr>
          <a:xfrm>
            <a:off x="0" y="1275855"/>
            <a:ext cx="12191999" cy="4613571"/>
          </a:xfrm>
          <a:prstGeom prst="rect">
            <a:avLst/>
          </a:prstGeom>
          <a:noFill/>
        </p:spPr>
        <p:txBody>
          <a:bodyPr wrap="square" rtlCol="0">
            <a:spAutoFit/>
          </a:bodyPr>
          <a:lstStyle/>
          <a:p>
            <a:pPr algn="ctr">
              <a:lnSpc>
                <a:spcPct val="150000"/>
              </a:lnSpc>
            </a:pPr>
            <a:r>
              <a:rPr lang="en-US" sz="4000" dirty="0">
                <a:solidFill>
                  <a:schemeClr val="bg2"/>
                </a:solidFill>
              </a:rPr>
              <a:t>1. Data: it isn’t </a:t>
            </a:r>
            <a:r>
              <a:rPr lang="en-US" sz="4000" dirty="0">
                <a:solidFill>
                  <a:schemeClr val="accent2"/>
                </a:solidFill>
              </a:rPr>
              <a:t>charts </a:t>
            </a:r>
            <a:r>
              <a:rPr lang="en-US" sz="4000" dirty="0">
                <a:solidFill>
                  <a:schemeClr val="bg2"/>
                </a:solidFill>
              </a:rPr>
              <a:t>– it’s decisions</a:t>
            </a:r>
            <a:r>
              <a:rPr lang="en-US" sz="4000" dirty="0">
                <a:solidFill>
                  <a:schemeClr val="accent2"/>
                </a:solidFill>
              </a:rPr>
              <a:t> </a:t>
            </a:r>
          </a:p>
          <a:p>
            <a:pPr algn="ctr">
              <a:lnSpc>
                <a:spcPct val="150000"/>
              </a:lnSpc>
            </a:pPr>
            <a:r>
              <a:rPr lang="en-US" sz="4000" dirty="0">
                <a:solidFill>
                  <a:schemeClr val="bg2"/>
                </a:solidFill>
              </a:rPr>
              <a:t>2. Focus more on </a:t>
            </a:r>
            <a:r>
              <a:rPr lang="en-US" sz="4000" dirty="0">
                <a:solidFill>
                  <a:schemeClr val="accent2"/>
                </a:solidFill>
              </a:rPr>
              <a:t>system</a:t>
            </a:r>
            <a:r>
              <a:rPr lang="en-US" sz="4000" dirty="0">
                <a:solidFill>
                  <a:schemeClr val="bg2"/>
                </a:solidFill>
              </a:rPr>
              <a:t> problems, less on local ones</a:t>
            </a:r>
          </a:p>
          <a:p>
            <a:pPr algn="ctr">
              <a:lnSpc>
                <a:spcPct val="150000"/>
              </a:lnSpc>
            </a:pPr>
            <a:r>
              <a:rPr lang="en-US" sz="4000" dirty="0">
                <a:solidFill>
                  <a:schemeClr val="bg2"/>
                </a:solidFill>
              </a:rPr>
              <a:t>3. Focus more on </a:t>
            </a:r>
            <a:r>
              <a:rPr lang="en-US" sz="4000" dirty="0">
                <a:solidFill>
                  <a:schemeClr val="accent2"/>
                </a:solidFill>
              </a:rPr>
              <a:t>start</a:t>
            </a:r>
            <a:r>
              <a:rPr lang="en-US" sz="4000" dirty="0">
                <a:solidFill>
                  <a:schemeClr val="bg2"/>
                </a:solidFill>
              </a:rPr>
              <a:t> dates, less on end dates</a:t>
            </a:r>
            <a:endParaRPr lang="en-US" sz="4000" dirty="0">
              <a:solidFill>
                <a:schemeClr val="accent2"/>
              </a:solidFill>
            </a:endParaRPr>
          </a:p>
          <a:p>
            <a:pPr algn="ctr">
              <a:lnSpc>
                <a:spcPct val="150000"/>
              </a:lnSpc>
            </a:pPr>
            <a:r>
              <a:rPr lang="en-US" sz="4000" dirty="0">
                <a:solidFill>
                  <a:schemeClr val="bg2"/>
                </a:solidFill>
              </a:rPr>
              <a:t>4. Balancing </a:t>
            </a:r>
            <a:r>
              <a:rPr lang="en-US" sz="4000" dirty="0">
                <a:solidFill>
                  <a:schemeClr val="accent2"/>
                </a:solidFill>
              </a:rPr>
              <a:t>value</a:t>
            </a:r>
            <a:r>
              <a:rPr lang="en-US" sz="4000" dirty="0">
                <a:solidFill>
                  <a:schemeClr val="bg2"/>
                </a:solidFill>
              </a:rPr>
              <a:t> and </a:t>
            </a:r>
            <a:r>
              <a:rPr lang="en-US" sz="4000" dirty="0">
                <a:solidFill>
                  <a:schemeClr val="accent2"/>
                </a:solidFill>
              </a:rPr>
              <a:t>innovation</a:t>
            </a:r>
            <a:r>
              <a:rPr lang="en-US" sz="4000" dirty="0">
                <a:solidFill>
                  <a:schemeClr val="bg2"/>
                </a:solidFill>
              </a:rPr>
              <a:t> against “predictability”</a:t>
            </a:r>
            <a:endParaRPr lang="en-US" sz="4000" dirty="0">
              <a:solidFill>
                <a:schemeClr val="accent2"/>
              </a:solidFill>
            </a:endParaRPr>
          </a:p>
          <a:p>
            <a:pPr algn="ctr">
              <a:lnSpc>
                <a:spcPct val="150000"/>
              </a:lnSpc>
            </a:pPr>
            <a:r>
              <a:rPr lang="en-US" sz="4000" dirty="0">
                <a:solidFill>
                  <a:schemeClr val="bg2"/>
                </a:solidFill>
              </a:rPr>
              <a:t>5. Teams should be </a:t>
            </a:r>
            <a:r>
              <a:rPr lang="en-US" sz="4000" dirty="0">
                <a:solidFill>
                  <a:schemeClr val="accent2"/>
                </a:solidFill>
              </a:rPr>
              <a:t>larger </a:t>
            </a:r>
            <a:r>
              <a:rPr lang="en-US" sz="4000" dirty="0">
                <a:solidFill>
                  <a:schemeClr val="bg2"/>
                </a:solidFill>
              </a:rPr>
              <a:t>– paralyzed by dependencies</a:t>
            </a:r>
          </a:p>
        </p:txBody>
      </p:sp>
      <p:sp>
        <p:nvSpPr>
          <p:cNvPr id="3" name="TextBox 2">
            <a:extLst>
              <a:ext uri="{FF2B5EF4-FFF2-40B4-BE49-F238E27FC236}">
                <a16:creationId xmlns:a16="http://schemas.microsoft.com/office/drawing/2014/main" id="{5D1CB673-3DF4-4CE7-96D5-6CE449D0A2D4}"/>
              </a:ext>
            </a:extLst>
          </p:cNvPr>
          <p:cNvSpPr txBox="1"/>
          <p:nvPr/>
        </p:nvSpPr>
        <p:spPr>
          <a:xfrm>
            <a:off x="4199860" y="138224"/>
            <a:ext cx="3948581" cy="707886"/>
          </a:xfrm>
          <a:prstGeom prst="rect">
            <a:avLst/>
          </a:prstGeom>
          <a:noFill/>
        </p:spPr>
        <p:txBody>
          <a:bodyPr wrap="none" rtlCol="0">
            <a:spAutoFit/>
          </a:bodyPr>
          <a:lstStyle/>
          <a:p>
            <a:r>
              <a:rPr lang="en-US" sz="4000" dirty="0">
                <a:solidFill>
                  <a:schemeClr val="bg2"/>
                </a:solidFill>
              </a:rPr>
              <a:t>Todays Challenges</a:t>
            </a:r>
          </a:p>
        </p:txBody>
      </p:sp>
    </p:spTree>
    <p:extLst>
      <p:ext uri="{BB962C8B-B14F-4D97-AF65-F5344CB8AC3E}">
        <p14:creationId xmlns:p14="http://schemas.microsoft.com/office/powerpoint/2010/main" val="324005512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28.3"/>
</p:tagLst>
</file>

<file path=ppt/tags/tag2.xml><?xml version="1.0" encoding="utf-8"?>
<p:tagLst xmlns:a="http://schemas.openxmlformats.org/drawingml/2006/main" xmlns:r="http://schemas.openxmlformats.org/officeDocument/2006/relationships" xmlns:p="http://schemas.openxmlformats.org/presentationml/2006/main">
  <p:tag name="TIMING" val="|2.3|35.5|44.6"/>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1326</Words>
  <Application>Microsoft Office PowerPoint</Application>
  <PresentationFormat>Widescreen</PresentationFormat>
  <Paragraphs>301</Paragraphs>
  <Slides>71</Slides>
  <Notes>33</Notes>
  <HiddenSlides>1</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71</vt:i4>
      </vt:variant>
    </vt:vector>
  </HeadingPairs>
  <TitlesOfParts>
    <vt:vector size="78" baseType="lpstr">
      <vt:lpstr>Arial</vt:lpstr>
      <vt:lpstr>Arial Black</vt:lpstr>
      <vt:lpstr>Bookerly</vt:lpstr>
      <vt:lpstr>Calibri</vt:lpstr>
      <vt:lpstr>Calibri Light</vt:lpstr>
      <vt:lpstr>Times New Roman</vt:lpstr>
      <vt:lpstr>Office Theme</vt:lpstr>
      <vt:lpstr>What’s the Story About Agile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Where is our “analytical” effort spent?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Contrast Software Planning to Google Maps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Story Points or Item Count Forecast Better?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2018-08-09T15:31:48Z</dcterms:created>
  <dcterms:modified xsi:type="dcterms:W3CDTF">2018-08-09T15:32:49Z</dcterms:modified>
</cp:coreProperties>
</file>

<file path=docProps/thumbnail.jpeg>
</file>